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313" r:id="rId2"/>
    <p:sldId id="283" r:id="rId3"/>
    <p:sldId id="257" r:id="rId4"/>
    <p:sldId id="258" r:id="rId5"/>
    <p:sldId id="259" r:id="rId6"/>
    <p:sldId id="260" r:id="rId7"/>
    <p:sldId id="291" r:id="rId8"/>
    <p:sldId id="269" r:id="rId9"/>
    <p:sldId id="272" r:id="rId10"/>
    <p:sldId id="297" r:id="rId11"/>
    <p:sldId id="273" r:id="rId12"/>
    <p:sldId id="298" r:id="rId13"/>
    <p:sldId id="277" r:id="rId14"/>
    <p:sldId id="278" r:id="rId15"/>
    <p:sldId id="289" r:id="rId16"/>
    <p:sldId id="288" r:id="rId17"/>
    <p:sldId id="284" r:id="rId18"/>
    <p:sldId id="280" r:id="rId19"/>
    <p:sldId id="287" r:id="rId20"/>
    <p:sldId id="286" r:id="rId21"/>
    <p:sldId id="299" r:id="rId22"/>
    <p:sldId id="261" r:id="rId23"/>
    <p:sldId id="276" r:id="rId24"/>
    <p:sldId id="308" r:id="rId25"/>
    <p:sldId id="306" r:id="rId26"/>
    <p:sldId id="307" r:id="rId27"/>
    <p:sldId id="292" r:id="rId28"/>
    <p:sldId id="314" r:id="rId29"/>
    <p:sldId id="315" r:id="rId30"/>
    <p:sldId id="320" r:id="rId31"/>
    <p:sldId id="318" r:id="rId32"/>
    <p:sldId id="480" r:id="rId33"/>
    <p:sldId id="281" r:id="rId34"/>
    <p:sldId id="294" r:id="rId35"/>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52" autoAdjust="0"/>
    <p:restoredTop sz="52661" autoAdjust="0"/>
  </p:normalViewPr>
  <p:slideViewPr>
    <p:cSldViewPr>
      <p:cViewPr varScale="1">
        <p:scale>
          <a:sx n="85" d="100"/>
          <a:sy n="85" d="100"/>
        </p:scale>
        <p:origin x="756" y="5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2519A5-64E3-4BFF-8BC3-F1DD05A123DA}"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B366144D-996D-449C-9BED-05390B697F7E}">
      <dgm:prSet/>
      <dgm:spPr>
        <a:solidFill>
          <a:schemeClr val="tx2">
            <a:lumMod val="20000"/>
            <a:lumOff val="80000"/>
          </a:schemeClr>
        </a:solidFill>
      </dgm:spPr>
      <dgm:t>
        <a:bodyPr/>
        <a:lstStyle/>
        <a:p>
          <a:r>
            <a:rPr lang="en-US" dirty="0">
              <a:solidFill>
                <a:schemeClr val="tx1"/>
              </a:solidFill>
            </a:rPr>
            <a:t>Understanding and exploring secure MPC protocols and libraries</a:t>
          </a:r>
        </a:p>
      </dgm:t>
    </dgm:pt>
    <dgm:pt modelId="{F7CE5B56-0609-4518-B92B-45D925B60163}" type="parTrans" cxnId="{9C9D7C08-3D47-4C01-BCED-7F31E85B655E}">
      <dgm:prSet/>
      <dgm:spPr/>
      <dgm:t>
        <a:bodyPr/>
        <a:lstStyle/>
        <a:p>
          <a:endParaRPr lang="en-US"/>
        </a:p>
      </dgm:t>
    </dgm:pt>
    <dgm:pt modelId="{6CBCC2E3-1394-4EFE-BCC2-ACC9BD942432}" type="sibTrans" cxnId="{9C9D7C08-3D47-4C01-BCED-7F31E85B655E}">
      <dgm:prSet/>
      <dgm:spPr/>
      <dgm:t>
        <a:bodyPr/>
        <a:lstStyle/>
        <a:p>
          <a:endParaRPr lang="en-US"/>
        </a:p>
      </dgm:t>
    </dgm:pt>
    <dgm:pt modelId="{46AD4B04-12FD-4FCD-B3A8-135470569C1C}">
      <dgm:prSet/>
      <dgm:spPr>
        <a:solidFill>
          <a:schemeClr val="tx2">
            <a:lumMod val="40000"/>
            <a:lumOff val="60000"/>
          </a:schemeClr>
        </a:solidFill>
      </dgm:spPr>
      <dgm:t>
        <a:bodyPr/>
        <a:lstStyle/>
        <a:p>
          <a:r>
            <a:rPr lang="en-IN" dirty="0">
              <a:solidFill>
                <a:schemeClr val="tx1"/>
              </a:solidFill>
            </a:rPr>
            <a:t>Exploring and studying </a:t>
          </a:r>
          <a:r>
            <a:rPr lang="en-IN" dirty="0" err="1">
              <a:solidFill>
                <a:schemeClr val="tx1"/>
              </a:solidFill>
            </a:rPr>
            <a:t>Crypten</a:t>
          </a:r>
          <a:r>
            <a:rPr lang="en-IN" dirty="0">
              <a:solidFill>
                <a:schemeClr val="tx1"/>
              </a:solidFill>
            </a:rPr>
            <a:t> library for secure computations</a:t>
          </a:r>
          <a:endParaRPr lang="en-US" dirty="0">
            <a:solidFill>
              <a:schemeClr val="tx1"/>
            </a:solidFill>
          </a:endParaRPr>
        </a:p>
      </dgm:t>
    </dgm:pt>
    <dgm:pt modelId="{9165F5DC-0BAA-4B93-A8DA-BD8E1F06A732}" type="parTrans" cxnId="{31504A07-54CB-4F43-956C-020D665FA6C7}">
      <dgm:prSet/>
      <dgm:spPr/>
      <dgm:t>
        <a:bodyPr/>
        <a:lstStyle/>
        <a:p>
          <a:endParaRPr lang="en-US"/>
        </a:p>
      </dgm:t>
    </dgm:pt>
    <dgm:pt modelId="{903C7CD4-8D3B-474E-9A97-76C001DAF92A}" type="sibTrans" cxnId="{31504A07-54CB-4F43-956C-020D665FA6C7}">
      <dgm:prSet/>
      <dgm:spPr/>
      <dgm:t>
        <a:bodyPr/>
        <a:lstStyle/>
        <a:p>
          <a:endParaRPr lang="en-US"/>
        </a:p>
      </dgm:t>
    </dgm:pt>
    <dgm:pt modelId="{C484504F-02B4-48CF-8EE7-A8C136BE4A06}">
      <dgm:prSet/>
      <dgm:spPr>
        <a:solidFill>
          <a:schemeClr val="tx2">
            <a:lumMod val="60000"/>
            <a:lumOff val="40000"/>
          </a:schemeClr>
        </a:solidFill>
      </dgm:spPr>
      <dgm:t>
        <a:bodyPr/>
        <a:lstStyle/>
        <a:p>
          <a:r>
            <a:rPr lang="en-US" dirty="0">
              <a:solidFill>
                <a:schemeClr val="tx1"/>
              </a:solidFill>
            </a:rPr>
            <a:t>Extend 2PC to multi party computation</a:t>
          </a:r>
        </a:p>
      </dgm:t>
    </dgm:pt>
    <dgm:pt modelId="{A9008ABE-BEC1-49E9-B3F7-7DAEF49EC396}" type="parTrans" cxnId="{950F8708-398F-43B6-94FC-388D0D67B377}">
      <dgm:prSet/>
      <dgm:spPr/>
      <dgm:t>
        <a:bodyPr/>
        <a:lstStyle/>
        <a:p>
          <a:endParaRPr lang="en-US"/>
        </a:p>
      </dgm:t>
    </dgm:pt>
    <dgm:pt modelId="{A52662B9-B5FC-4256-AC98-E4976676C901}" type="sibTrans" cxnId="{950F8708-398F-43B6-94FC-388D0D67B377}">
      <dgm:prSet/>
      <dgm:spPr/>
      <dgm:t>
        <a:bodyPr/>
        <a:lstStyle/>
        <a:p>
          <a:endParaRPr lang="en-US"/>
        </a:p>
      </dgm:t>
    </dgm:pt>
    <dgm:pt modelId="{69084420-323B-4159-96D7-CCB3919613EC}">
      <dgm:prSet/>
      <dgm:spPr>
        <a:solidFill>
          <a:schemeClr val="tx2">
            <a:lumMod val="75000"/>
          </a:schemeClr>
        </a:solidFill>
      </dgm:spPr>
      <dgm:t>
        <a:bodyPr/>
        <a:lstStyle/>
        <a:p>
          <a:r>
            <a:rPr lang="en-IN"/>
            <a:t>Study various ML models like GNNs and GP</a:t>
          </a:r>
          <a:endParaRPr lang="en-US"/>
        </a:p>
      </dgm:t>
    </dgm:pt>
    <dgm:pt modelId="{A526474D-0DF5-40D0-B0F1-93FE8604A7E1}" type="parTrans" cxnId="{ACA9645A-AE5C-4AEB-95EB-2932ECA74AB2}">
      <dgm:prSet/>
      <dgm:spPr/>
      <dgm:t>
        <a:bodyPr/>
        <a:lstStyle/>
        <a:p>
          <a:endParaRPr lang="en-US"/>
        </a:p>
      </dgm:t>
    </dgm:pt>
    <dgm:pt modelId="{4437B128-9443-427E-8166-D5722678FFE2}" type="sibTrans" cxnId="{ACA9645A-AE5C-4AEB-95EB-2932ECA74AB2}">
      <dgm:prSet/>
      <dgm:spPr/>
      <dgm:t>
        <a:bodyPr/>
        <a:lstStyle/>
        <a:p>
          <a:endParaRPr lang="en-US"/>
        </a:p>
      </dgm:t>
    </dgm:pt>
    <dgm:pt modelId="{EB2DE12D-C4F2-48A3-A03F-BB1E5F947423}">
      <dgm:prSet/>
      <dgm:spPr>
        <a:solidFill>
          <a:schemeClr val="tx2">
            <a:lumMod val="50000"/>
          </a:schemeClr>
        </a:solidFill>
      </dgm:spPr>
      <dgm:t>
        <a:bodyPr/>
        <a:lstStyle/>
        <a:p>
          <a:r>
            <a:rPr lang="en-IN"/>
            <a:t>Deploy Crypten in GP</a:t>
          </a:r>
          <a:endParaRPr lang="en-US"/>
        </a:p>
      </dgm:t>
    </dgm:pt>
    <dgm:pt modelId="{7CB25E5C-DF2A-4D41-8CDB-CD7C21F49C01}" type="parTrans" cxnId="{1C2D986A-1679-4D28-A789-A14DA2E256EC}">
      <dgm:prSet/>
      <dgm:spPr/>
      <dgm:t>
        <a:bodyPr/>
        <a:lstStyle/>
        <a:p>
          <a:endParaRPr lang="en-US"/>
        </a:p>
      </dgm:t>
    </dgm:pt>
    <dgm:pt modelId="{368EBF9B-A792-4356-8CD9-C479DCF0D500}" type="sibTrans" cxnId="{1C2D986A-1679-4D28-A789-A14DA2E256EC}">
      <dgm:prSet/>
      <dgm:spPr/>
      <dgm:t>
        <a:bodyPr/>
        <a:lstStyle/>
        <a:p>
          <a:endParaRPr lang="en-US"/>
        </a:p>
      </dgm:t>
    </dgm:pt>
    <dgm:pt modelId="{F4D24115-D880-4346-AB20-C3650EA7D017}" type="pres">
      <dgm:prSet presAssocID="{0C2519A5-64E3-4BFF-8BC3-F1DD05A123DA}" presName="outerComposite" presStyleCnt="0">
        <dgm:presLayoutVars>
          <dgm:chMax val="5"/>
          <dgm:dir/>
          <dgm:resizeHandles val="exact"/>
        </dgm:presLayoutVars>
      </dgm:prSet>
      <dgm:spPr/>
    </dgm:pt>
    <dgm:pt modelId="{52DA59A3-D5F4-4F71-86F3-AF1670619E3C}" type="pres">
      <dgm:prSet presAssocID="{0C2519A5-64E3-4BFF-8BC3-F1DD05A123DA}" presName="dummyMaxCanvas" presStyleCnt="0">
        <dgm:presLayoutVars/>
      </dgm:prSet>
      <dgm:spPr/>
    </dgm:pt>
    <dgm:pt modelId="{7AFD0201-37F2-4A83-BF31-00B33F8CABDD}" type="pres">
      <dgm:prSet presAssocID="{0C2519A5-64E3-4BFF-8BC3-F1DD05A123DA}" presName="FiveNodes_1" presStyleLbl="node1" presStyleIdx="0" presStyleCnt="5">
        <dgm:presLayoutVars>
          <dgm:bulletEnabled val="1"/>
        </dgm:presLayoutVars>
      </dgm:prSet>
      <dgm:spPr/>
    </dgm:pt>
    <dgm:pt modelId="{25A8EC24-4E2D-487F-831D-5677D8F9E137}" type="pres">
      <dgm:prSet presAssocID="{0C2519A5-64E3-4BFF-8BC3-F1DD05A123DA}" presName="FiveNodes_2" presStyleLbl="node1" presStyleIdx="1" presStyleCnt="5">
        <dgm:presLayoutVars>
          <dgm:bulletEnabled val="1"/>
        </dgm:presLayoutVars>
      </dgm:prSet>
      <dgm:spPr/>
    </dgm:pt>
    <dgm:pt modelId="{F402B0A7-1AD2-4C0C-A3BF-FCCD082E7F00}" type="pres">
      <dgm:prSet presAssocID="{0C2519A5-64E3-4BFF-8BC3-F1DD05A123DA}" presName="FiveNodes_3" presStyleLbl="node1" presStyleIdx="2" presStyleCnt="5">
        <dgm:presLayoutVars>
          <dgm:bulletEnabled val="1"/>
        </dgm:presLayoutVars>
      </dgm:prSet>
      <dgm:spPr/>
    </dgm:pt>
    <dgm:pt modelId="{CF3BE8FA-381C-4BF4-8405-04D402FF5827}" type="pres">
      <dgm:prSet presAssocID="{0C2519A5-64E3-4BFF-8BC3-F1DD05A123DA}" presName="FiveNodes_4" presStyleLbl="node1" presStyleIdx="3" presStyleCnt="5">
        <dgm:presLayoutVars>
          <dgm:bulletEnabled val="1"/>
        </dgm:presLayoutVars>
      </dgm:prSet>
      <dgm:spPr/>
    </dgm:pt>
    <dgm:pt modelId="{AE02F661-47B4-41ED-A2F9-8C063A2A094E}" type="pres">
      <dgm:prSet presAssocID="{0C2519A5-64E3-4BFF-8BC3-F1DD05A123DA}" presName="FiveNodes_5" presStyleLbl="node1" presStyleIdx="4" presStyleCnt="5">
        <dgm:presLayoutVars>
          <dgm:bulletEnabled val="1"/>
        </dgm:presLayoutVars>
      </dgm:prSet>
      <dgm:spPr/>
    </dgm:pt>
    <dgm:pt modelId="{0EF6D00B-4939-4322-B0D5-574DA7884D3C}" type="pres">
      <dgm:prSet presAssocID="{0C2519A5-64E3-4BFF-8BC3-F1DD05A123DA}" presName="FiveConn_1-2" presStyleLbl="fgAccFollowNode1" presStyleIdx="0" presStyleCnt="4">
        <dgm:presLayoutVars>
          <dgm:bulletEnabled val="1"/>
        </dgm:presLayoutVars>
      </dgm:prSet>
      <dgm:spPr/>
    </dgm:pt>
    <dgm:pt modelId="{6BD4ABA0-E632-486D-A12D-BC8FAC446EB9}" type="pres">
      <dgm:prSet presAssocID="{0C2519A5-64E3-4BFF-8BC3-F1DD05A123DA}" presName="FiveConn_2-3" presStyleLbl="fgAccFollowNode1" presStyleIdx="1" presStyleCnt="4">
        <dgm:presLayoutVars>
          <dgm:bulletEnabled val="1"/>
        </dgm:presLayoutVars>
      </dgm:prSet>
      <dgm:spPr/>
    </dgm:pt>
    <dgm:pt modelId="{11D60E46-ADF1-4960-B81B-5E0619896761}" type="pres">
      <dgm:prSet presAssocID="{0C2519A5-64E3-4BFF-8BC3-F1DD05A123DA}" presName="FiveConn_3-4" presStyleLbl="fgAccFollowNode1" presStyleIdx="2" presStyleCnt="4">
        <dgm:presLayoutVars>
          <dgm:bulletEnabled val="1"/>
        </dgm:presLayoutVars>
      </dgm:prSet>
      <dgm:spPr/>
    </dgm:pt>
    <dgm:pt modelId="{EB2458B2-C539-4CDE-B82A-6A1AC0E4135C}" type="pres">
      <dgm:prSet presAssocID="{0C2519A5-64E3-4BFF-8BC3-F1DD05A123DA}" presName="FiveConn_4-5" presStyleLbl="fgAccFollowNode1" presStyleIdx="3" presStyleCnt="4">
        <dgm:presLayoutVars>
          <dgm:bulletEnabled val="1"/>
        </dgm:presLayoutVars>
      </dgm:prSet>
      <dgm:spPr/>
    </dgm:pt>
    <dgm:pt modelId="{5AC6A643-AAF2-4B7D-B9DE-C85F89E23783}" type="pres">
      <dgm:prSet presAssocID="{0C2519A5-64E3-4BFF-8BC3-F1DD05A123DA}" presName="FiveNodes_1_text" presStyleLbl="node1" presStyleIdx="4" presStyleCnt="5">
        <dgm:presLayoutVars>
          <dgm:bulletEnabled val="1"/>
        </dgm:presLayoutVars>
      </dgm:prSet>
      <dgm:spPr/>
    </dgm:pt>
    <dgm:pt modelId="{1FE4729F-32BF-4184-BE29-FD67017FA61D}" type="pres">
      <dgm:prSet presAssocID="{0C2519A5-64E3-4BFF-8BC3-F1DD05A123DA}" presName="FiveNodes_2_text" presStyleLbl="node1" presStyleIdx="4" presStyleCnt="5">
        <dgm:presLayoutVars>
          <dgm:bulletEnabled val="1"/>
        </dgm:presLayoutVars>
      </dgm:prSet>
      <dgm:spPr/>
    </dgm:pt>
    <dgm:pt modelId="{39D98C1B-69F1-4E66-B628-2CFAC01D9ADB}" type="pres">
      <dgm:prSet presAssocID="{0C2519A5-64E3-4BFF-8BC3-F1DD05A123DA}" presName="FiveNodes_3_text" presStyleLbl="node1" presStyleIdx="4" presStyleCnt="5">
        <dgm:presLayoutVars>
          <dgm:bulletEnabled val="1"/>
        </dgm:presLayoutVars>
      </dgm:prSet>
      <dgm:spPr/>
    </dgm:pt>
    <dgm:pt modelId="{38891E6A-CFCE-4D1E-9222-0B1349E1315C}" type="pres">
      <dgm:prSet presAssocID="{0C2519A5-64E3-4BFF-8BC3-F1DD05A123DA}" presName="FiveNodes_4_text" presStyleLbl="node1" presStyleIdx="4" presStyleCnt="5">
        <dgm:presLayoutVars>
          <dgm:bulletEnabled val="1"/>
        </dgm:presLayoutVars>
      </dgm:prSet>
      <dgm:spPr/>
    </dgm:pt>
    <dgm:pt modelId="{9D07BFD7-A72D-4EAB-BE96-6FFD36AD7FFA}" type="pres">
      <dgm:prSet presAssocID="{0C2519A5-64E3-4BFF-8BC3-F1DD05A123DA}" presName="FiveNodes_5_text" presStyleLbl="node1" presStyleIdx="4" presStyleCnt="5">
        <dgm:presLayoutVars>
          <dgm:bulletEnabled val="1"/>
        </dgm:presLayoutVars>
      </dgm:prSet>
      <dgm:spPr/>
    </dgm:pt>
  </dgm:ptLst>
  <dgm:cxnLst>
    <dgm:cxn modelId="{31504A07-54CB-4F43-956C-020D665FA6C7}" srcId="{0C2519A5-64E3-4BFF-8BC3-F1DD05A123DA}" destId="{46AD4B04-12FD-4FCD-B3A8-135470569C1C}" srcOrd="1" destOrd="0" parTransId="{9165F5DC-0BAA-4B93-A8DA-BD8E1F06A732}" sibTransId="{903C7CD4-8D3B-474E-9A97-76C001DAF92A}"/>
    <dgm:cxn modelId="{9C9D7C08-3D47-4C01-BCED-7F31E85B655E}" srcId="{0C2519A5-64E3-4BFF-8BC3-F1DD05A123DA}" destId="{B366144D-996D-449C-9BED-05390B697F7E}" srcOrd="0" destOrd="0" parTransId="{F7CE5B56-0609-4518-B92B-45D925B60163}" sibTransId="{6CBCC2E3-1394-4EFE-BCC2-ACC9BD942432}"/>
    <dgm:cxn modelId="{950F8708-398F-43B6-94FC-388D0D67B377}" srcId="{0C2519A5-64E3-4BFF-8BC3-F1DD05A123DA}" destId="{C484504F-02B4-48CF-8EE7-A8C136BE4A06}" srcOrd="2" destOrd="0" parTransId="{A9008ABE-BEC1-49E9-B3F7-7DAEF49EC396}" sibTransId="{A52662B9-B5FC-4256-AC98-E4976676C901}"/>
    <dgm:cxn modelId="{C1CD7C2E-A226-4245-B474-CDFD144D27EB}" type="presOf" srcId="{6CBCC2E3-1394-4EFE-BCC2-ACC9BD942432}" destId="{0EF6D00B-4939-4322-B0D5-574DA7884D3C}" srcOrd="0" destOrd="0" presId="urn:microsoft.com/office/officeart/2005/8/layout/vProcess5"/>
    <dgm:cxn modelId="{2BCC9538-2851-4DCB-9C06-3F30DB9482AC}" type="presOf" srcId="{0C2519A5-64E3-4BFF-8BC3-F1DD05A123DA}" destId="{F4D24115-D880-4346-AB20-C3650EA7D017}" srcOrd="0" destOrd="0" presId="urn:microsoft.com/office/officeart/2005/8/layout/vProcess5"/>
    <dgm:cxn modelId="{D139DE3A-F2E6-405F-9D61-AE97AD0FA404}" type="presOf" srcId="{46AD4B04-12FD-4FCD-B3A8-135470569C1C}" destId="{1FE4729F-32BF-4184-BE29-FD67017FA61D}" srcOrd="1" destOrd="0" presId="urn:microsoft.com/office/officeart/2005/8/layout/vProcess5"/>
    <dgm:cxn modelId="{BA017A3C-7911-41F0-ABEC-584136E7AC69}" type="presOf" srcId="{69084420-323B-4159-96D7-CCB3919613EC}" destId="{CF3BE8FA-381C-4BF4-8405-04D402FF5827}" srcOrd="0" destOrd="0" presId="urn:microsoft.com/office/officeart/2005/8/layout/vProcess5"/>
    <dgm:cxn modelId="{1C2D986A-1679-4D28-A789-A14DA2E256EC}" srcId="{0C2519A5-64E3-4BFF-8BC3-F1DD05A123DA}" destId="{EB2DE12D-C4F2-48A3-A03F-BB1E5F947423}" srcOrd="4" destOrd="0" parTransId="{7CB25E5C-DF2A-4D41-8CDB-CD7C21F49C01}" sibTransId="{368EBF9B-A792-4356-8CD9-C479DCF0D500}"/>
    <dgm:cxn modelId="{4EDD1654-B859-4DAE-9F80-55F959DBCCE4}" type="presOf" srcId="{69084420-323B-4159-96D7-CCB3919613EC}" destId="{38891E6A-CFCE-4D1E-9222-0B1349E1315C}" srcOrd="1" destOrd="0" presId="urn:microsoft.com/office/officeart/2005/8/layout/vProcess5"/>
    <dgm:cxn modelId="{BDFFC474-9779-4F88-A819-F0EF170EF8C9}" type="presOf" srcId="{4437B128-9443-427E-8166-D5722678FFE2}" destId="{EB2458B2-C539-4CDE-B82A-6A1AC0E4135C}" srcOrd="0" destOrd="0" presId="urn:microsoft.com/office/officeart/2005/8/layout/vProcess5"/>
    <dgm:cxn modelId="{47893057-C184-4D52-B1DE-98846CDFD2F3}" type="presOf" srcId="{A52662B9-B5FC-4256-AC98-E4976676C901}" destId="{11D60E46-ADF1-4960-B81B-5E0619896761}" srcOrd="0" destOrd="0" presId="urn:microsoft.com/office/officeart/2005/8/layout/vProcess5"/>
    <dgm:cxn modelId="{ACA9645A-AE5C-4AEB-95EB-2932ECA74AB2}" srcId="{0C2519A5-64E3-4BFF-8BC3-F1DD05A123DA}" destId="{69084420-323B-4159-96D7-CCB3919613EC}" srcOrd="3" destOrd="0" parTransId="{A526474D-0DF5-40D0-B0F1-93FE8604A7E1}" sibTransId="{4437B128-9443-427E-8166-D5722678FFE2}"/>
    <dgm:cxn modelId="{87F58F5A-3822-4254-93EF-387DBB426F39}" type="presOf" srcId="{EB2DE12D-C4F2-48A3-A03F-BB1E5F947423}" destId="{AE02F661-47B4-41ED-A2F9-8C063A2A094E}" srcOrd="0" destOrd="0" presId="urn:microsoft.com/office/officeart/2005/8/layout/vProcess5"/>
    <dgm:cxn modelId="{8D72EBA4-C43F-45BE-B519-3F5F57D80B6A}" type="presOf" srcId="{903C7CD4-8D3B-474E-9A97-76C001DAF92A}" destId="{6BD4ABA0-E632-486D-A12D-BC8FAC446EB9}" srcOrd="0" destOrd="0" presId="urn:microsoft.com/office/officeart/2005/8/layout/vProcess5"/>
    <dgm:cxn modelId="{9A18A7AC-C16F-499D-AEB7-BE95394E1B8A}" type="presOf" srcId="{B366144D-996D-449C-9BED-05390B697F7E}" destId="{7AFD0201-37F2-4A83-BF31-00B33F8CABDD}" srcOrd="0" destOrd="0" presId="urn:microsoft.com/office/officeart/2005/8/layout/vProcess5"/>
    <dgm:cxn modelId="{2ADBDFAE-0027-4CD1-BA07-0494127B377F}" type="presOf" srcId="{C484504F-02B4-48CF-8EE7-A8C136BE4A06}" destId="{F402B0A7-1AD2-4C0C-A3BF-FCCD082E7F00}" srcOrd="0" destOrd="0" presId="urn:microsoft.com/office/officeart/2005/8/layout/vProcess5"/>
    <dgm:cxn modelId="{16D243BB-FB81-4EBF-BA43-6E6046D212C7}" type="presOf" srcId="{C484504F-02B4-48CF-8EE7-A8C136BE4A06}" destId="{39D98C1B-69F1-4E66-B628-2CFAC01D9ADB}" srcOrd="1" destOrd="0" presId="urn:microsoft.com/office/officeart/2005/8/layout/vProcess5"/>
    <dgm:cxn modelId="{61C78DEC-370C-4E53-BC80-AF773394EB64}" type="presOf" srcId="{EB2DE12D-C4F2-48A3-A03F-BB1E5F947423}" destId="{9D07BFD7-A72D-4EAB-BE96-6FFD36AD7FFA}" srcOrd="1" destOrd="0" presId="urn:microsoft.com/office/officeart/2005/8/layout/vProcess5"/>
    <dgm:cxn modelId="{5EB3E0ED-B81B-4156-BB59-887F9810FA74}" type="presOf" srcId="{46AD4B04-12FD-4FCD-B3A8-135470569C1C}" destId="{25A8EC24-4E2D-487F-831D-5677D8F9E137}" srcOrd="0" destOrd="0" presId="urn:microsoft.com/office/officeart/2005/8/layout/vProcess5"/>
    <dgm:cxn modelId="{AB5A29F9-3C6E-4F77-BF2B-A7F2DD4E8F4C}" type="presOf" srcId="{B366144D-996D-449C-9BED-05390B697F7E}" destId="{5AC6A643-AAF2-4B7D-B9DE-C85F89E23783}" srcOrd="1" destOrd="0" presId="urn:microsoft.com/office/officeart/2005/8/layout/vProcess5"/>
    <dgm:cxn modelId="{1B17185B-CB1D-4FA4-AAAE-50045419F31A}" type="presParOf" srcId="{F4D24115-D880-4346-AB20-C3650EA7D017}" destId="{52DA59A3-D5F4-4F71-86F3-AF1670619E3C}" srcOrd="0" destOrd="0" presId="urn:microsoft.com/office/officeart/2005/8/layout/vProcess5"/>
    <dgm:cxn modelId="{ECE57EEB-CE48-48A1-A879-531222C85824}" type="presParOf" srcId="{F4D24115-D880-4346-AB20-C3650EA7D017}" destId="{7AFD0201-37F2-4A83-BF31-00B33F8CABDD}" srcOrd="1" destOrd="0" presId="urn:microsoft.com/office/officeart/2005/8/layout/vProcess5"/>
    <dgm:cxn modelId="{B4F7E846-C9AF-4641-BA52-FB3F0F163DB3}" type="presParOf" srcId="{F4D24115-D880-4346-AB20-C3650EA7D017}" destId="{25A8EC24-4E2D-487F-831D-5677D8F9E137}" srcOrd="2" destOrd="0" presId="urn:microsoft.com/office/officeart/2005/8/layout/vProcess5"/>
    <dgm:cxn modelId="{2F00BE65-42BD-4869-9758-98A1420594C7}" type="presParOf" srcId="{F4D24115-D880-4346-AB20-C3650EA7D017}" destId="{F402B0A7-1AD2-4C0C-A3BF-FCCD082E7F00}" srcOrd="3" destOrd="0" presId="urn:microsoft.com/office/officeart/2005/8/layout/vProcess5"/>
    <dgm:cxn modelId="{77B4818F-3016-45FF-999E-D4C6795B17B3}" type="presParOf" srcId="{F4D24115-D880-4346-AB20-C3650EA7D017}" destId="{CF3BE8FA-381C-4BF4-8405-04D402FF5827}" srcOrd="4" destOrd="0" presId="urn:microsoft.com/office/officeart/2005/8/layout/vProcess5"/>
    <dgm:cxn modelId="{488CC698-0542-4F80-A586-C9189B5BA496}" type="presParOf" srcId="{F4D24115-D880-4346-AB20-C3650EA7D017}" destId="{AE02F661-47B4-41ED-A2F9-8C063A2A094E}" srcOrd="5" destOrd="0" presId="urn:microsoft.com/office/officeart/2005/8/layout/vProcess5"/>
    <dgm:cxn modelId="{C33A2809-D52B-455D-B193-60D2C5AA425F}" type="presParOf" srcId="{F4D24115-D880-4346-AB20-C3650EA7D017}" destId="{0EF6D00B-4939-4322-B0D5-574DA7884D3C}" srcOrd="6" destOrd="0" presId="urn:microsoft.com/office/officeart/2005/8/layout/vProcess5"/>
    <dgm:cxn modelId="{59C5CA10-525E-4E74-B85C-08F65ABF4EA6}" type="presParOf" srcId="{F4D24115-D880-4346-AB20-C3650EA7D017}" destId="{6BD4ABA0-E632-486D-A12D-BC8FAC446EB9}" srcOrd="7" destOrd="0" presId="urn:microsoft.com/office/officeart/2005/8/layout/vProcess5"/>
    <dgm:cxn modelId="{95BA7566-E11A-42FD-B7E5-63DB916FED5D}" type="presParOf" srcId="{F4D24115-D880-4346-AB20-C3650EA7D017}" destId="{11D60E46-ADF1-4960-B81B-5E0619896761}" srcOrd="8" destOrd="0" presId="urn:microsoft.com/office/officeart/2005/8/layout/vProcess5"/>
    <dgm:cxn modelId="{5C5EE37F-5EF5-410A-A529-A24DA7F7B099}" type="presParOf" srcId="{F4D24115-D880-4346-AB20-C3650EA7D017}" destId="{EB2458B2-C539-4CDE-B82A-6A1AC0E4135C}" srcOrd="9" destOrd="0" presId="urn:microsoft.com/office/officeart/2005/8/layout/vProcess5"/>
    <dgm:cxn modelId="{CB9E0087-D6EE-4D64-B87B-6ED21AEDA344}" type="presParOf" srcId="{F4D24115-D880-4346-AB20-C3650EA7D017}" destId="{5AC6A643-AAF2-4B7D-B9DE-C85F89E23783}" srcOrd="10" destOrd="0" presId="urn:microsoft.com/office/officeart/2005/8/layout/vProcess5"/>
    <dgm:cxn modelId="{08F43BD8-8A5B-45A8-9BCE-04C588E84CA3}" type="presParOf" srcId="{F4D24115-D880-4346-AB20-C3650EA7D017}" destId="{1FE4729F-32BF-4184-BE29-FD67017FA61D}" srcOrd="11" destOrd="0" presId="urn:microsoft.com/office/officeart/2005/8/layout/vProcess5"/>
    <dgm:cxn modelId="{A9F8953E-05F7-4E61-8F63-5E03632CC057}" type="presParOf" srcId="{F4D24115-D880-4346-AB20-C3650EA7D017}" destId="{39D98C1B-69F1-4E66-B628-2CFAC01D9ADB}" srcOrd="12" destOrd="0" presId="urn:microsoft.com/office/officeart/2005/8/layout/vProcess5"/>
    <dgm:cxn modelId="{F0BDF8DD-B2A9-4890-AB10-E68C5D043CC8}" type="presParOf" srcId="{F4D24115-D880-4346-AB20-C3650EA7D017}" destId="{38891E6A-CFCE-4D1E-9222-0B1349E1315C}" srcOrd="13" destOrd="0" presId="urn:microsoft.com/office/officeart/2005/8/layout/vProcess5"/>
    <dgm:cxn modelId="{57DA144A-43B6-4BFA-9AB1-DB5A3C4B8DF8}" type="presParOf" srcId="{F4D24115-D880-4346-AB20-C3650EA7D017}" destId="{9D07BFD7-A72D-4EAB-BE96-6FFD36AD7FFA}"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B9D3CA-72DC-47B1-83A2-F462428040B3}"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A917742D-4D73-47C6-917D-26819F7BE2E5}">
      <dgm:prSet/>
      <dgm:spPr>
        <a:solidFill>
          <a:schemeClr val="bg1">
            <a:lumMod val="85000"/>
          </a:schemeClr>
        </a:solidFill>
      </dgm:spPr>
      <dgm:t>
        <a:bodyPr/>
        <a:lstStyle/>
        <a:p>
          <a:r>
            <a:rPr lang="en-US" b="0" i="0" dirty="0">
              <a:solidFill>
                <a:schemeClr val="accent1">
                  <a:lumMod val="50000"/>
                </a:schemeClr>
              </a:solidFill>
            </a:rPr>
            <a:t>Small training data</a:t>
          </a:r>
          <a:endParaRPr lang="en-US" dirty="0">
            <a:solidFill>
              <a:schemeClr val="accent1">
                <a:lumMod val="50000"/>
              </a:schemeClr>
            </a:solidFill>
          </a:endParaRPr>
        </a:p>
      </dgm:t>
    </dgm:pt>
    <dgm:pt modelId="{C2CD018C-D557-41F2-8A66-D459526FE43A}" type="parTrans" cxnId="{CFFD6664-7BEE-4707-BA16-3F1C51DD2185}">
      <dgm:prSet/>
      <dgm:spPr/>
      <dgm:t>
        <a:bodyPr/>
        <a:lstStyle/>
        <a:p>
          <a:endParaRPr lang="en-US"/>
        </a:p>
      </dgm:t>
    </dgm:pt>
    <dgm:pt modelId="{FD82E09C-9ECB-4E54-B16A-569F2A8C37D6}" type="sibTrans" cxnId="{CFFD6664-7BEE-4707-BA16-3F1C51DD2185}">
      <dgm:prSet/>
      <dgm:spPr/>
      <dgm:t>
        <a:bodyPr/>
        <a:lstStyle/>
        <a:p>
          <a:endParaRPr lang="en-US"/>
        </a:p>
      </dgm:t>
    </dgm:pt>
    <dgm:pt modelId="{7952F148-2EA7-40F5-93AE-8C4AA443FE50}">
      <dgm:prSet/>
      <dgm:spPr>
        <a:solidFill>
          <a:schemeClr val="bg1">
            <a:lumMod val="85000"/>
          </a:schemeClr>
        </a:solidFill>
      </dgm:spPr>
      <dgm:t>
        <a:bodyPr/>
        <a:lstStyle/>
        <a:p>
          <a:r>
            <a:rPr lang="en-US" b="0" i="0" dirty="0">
              <a:solidFill>
                <a:schemeClr val="accent1">
                  <a:lumMod val="50000"/>
                </a:schemeClr>
              </a:solidFill>
            </a:rPr>
            <a:t>GCN doesn’t return a confidence score</a:t>
          </a:r>
          <a:endParaRPr lang="en-US" dirty="0">
            <a:solidFill>
              <a:schemeClr val="accent1">
                <a:lumMod val="50000"/>
              </a:schemeClr>
            </a:solidFill>
          </a:endParaRPr>
        </a:p>
      </dgm:t>
    </dgm:pt>
    <dgm:pt modelId="{471A63E8-47F6-4305-B936-D878D2724FC0}" type="parTrans" cxnId="{29092302-9875-45AA-9CD9-52F05F89A4CF}">
      <dgm:prSet/>
      <dgm:spPr/>
      <dgm:t>
        <a:bodyPr/>
        <a:lstStyle/>
        <a:p>
          <a:endParaRPr lang="en-US"/>
        </a:p>
      </dgm:t>
    </dgm:pt>
    <dgm:pt modelId="{CD0BE24B-3737-45FF-B89E-729619A278D3}" type="sibTrans" cxnId="{29092302-9875-45AA-9CD9-52F05F89A4CF}">
      <dgm:prSet/>
      <dgm:spPr/>
      <dgm:t>
        <a:bodyPr/>
        <a:lstStyle/>
        <a:p>
          <a:endParaRPr lang="en-US"/>
        </a:p>
      </dgm:t>
    </dgm:pt>
    <dgm:pt modelId="{56A366E9-9DA3-4636-83B9-7A195C1FA6BA}">
      <dgm:prSet/>
      <dgm:spPr>
        <a:solidFill>
          <a:schemeClr val="bg1">
            <a:lumMod val="85000"/>
          </a:schemeClr>
        </a:solidFill>
      </dgm:spPr>
      <dgm:t>
        <a:bodyPr/>
        <a:lstStyle/>
        <a:p>
          <a:r>
            <a:rPr lang="en-US" b="0" i="0" dirty="0">
              <a:solidFill>
                <a:schemeClr val="accent1">
                  <a:lumMod val="50000"/>
                </a:schemeClr>
              </a:solidFill>
            </a:rPr>
            <a:t>Test points need to be </a:t>
          </a:r>
          <a:r>
            <a:rPr lang="en-US" b="0" i="0" dirty="0" err="1">
              <a:solidFill>
                <a:schemeClr val="accent1">
                  <a:lumMod val="50000"/>
                </a:schemeClr>
              </a:solidFill>
            </a:rPr>
            <a:t>neighbours</a:t>
          </a:r>
          <a:r>
            <a:rPr lang="en-US" b="0" i="0" dirty="0">
              <a:solidFill>
                <a:schemeClr val="accent1">
                  <a:lumMod val="50000"/>
                </a:schemeClr>
              </a:solidFill>
            </a:rPr>
            <a:t> of known points</a:t>
          </a:r>
          <a:endParaRPr lang="en-US" dirty="0">
            <a:solidFill>
              <a:schemeClr val="accent1">
                <a:lumMod val="50000"/>
              </a:schemeClr>
            </a:solidFill>
          </a:endParaRPr>
        </a:p>
      </dgm:t>
    </dgm:pt>
    <dgm:pt modelId="{766EA354-E5AF-4C7F-BAC0-94BD6C125BF1}" type="parTrans" cxnId="{FE248732-D475-475D-A81D-85E9C4727610}">
      <dgm:prSet/>
      <dgm:spPr/>
      <dgm:t>
        <a:bodyPr/>
        <a:lstStyle/>
        <a:p>
          <a:endParaRPr lang="en-US"/>
        </a:p>
      </dgm:t>
    </dgm:pt>
    <dgm:pt modelId="{F6FE607B-BDF3-495C-88F8-99406E24F910}" type="sibTrans" cxnId="{FE248732-D475-475D-A81D-85E9C4727610}">
      <dgm:prSet/>
      <dgm:spPr/>
      <dgm:t>
        <a:bodyPr/>
        <a:lstStyle/>
        <a:p>
          <a:endParaRPr lang="en-US"/>
        </a:p>
      </dgm:t>
    </dgm:pt>
    <dgm:pt modelId="{D9D7568D-6B1D-49C8-9B32-5FA497ACDA63}">
      <dgm:prSet/>
      <dgm:spPr>
        <a:solidFill>
          <a:schemeClr val="bg1">
            <a:lumMod val="85000"/>
          </a:schemeClr>
        </a:solidFill>
      </dgm:spPr>
      <dgm:t>
        <a:bodyPr/>
        <a:lstStyle/>
        <a:p>
          <a:r>
            <a:rPr lang="en-US" b="0" i="0" dirty="0" err="1">
              <a:solidFill>
                <a:schemeClr val="accent1">
                  <a:lumMod val="50000"/>
                </a:schemeClr>
              </a:solidFill>
            </a:rPr>
            <a:t>Crypten</a:t>
          </a:r>
          <a:r>
            <a:rPr lang="en-US" b="0" i="0" dirty="0">
              <a:solidFill>
                <a:schemeClr val="accent1">
                  <a:lumMod val="50000"/>
                </a:schemeClr>
              </a:solidFill>
            </a:rPr>
            <a:t> doesn’t support Adam optimizer which gave better result with </a:t>
          </a:r>
          <a:r>
            <a:rPr lang="en-US" b="0" i="0" dirty="0" err="1">
              <a:solidFill>
                <a:schemeClr val="accent1">
                  <a:lumMod val="50000"/>
                </a:schemeClr>
              </a:solidFill>
            </a:rPr>
            <a:t>Pytorch</a:t>
          </a:r>
          <a:endParaRPr lang="en-US" dirty="0">
            <a:solidFill>
              <a:schemeClr val="accent1">
                <a:lumMod val="50000"/>
              </a:schemeClr>
            </a:solidFill>
          </a:endParaRPr>
        </a:p>
      </dgm:t>
    </dgm:pt>
    <dgm:pt modelId="{3BE59F57-F1FC-4008-926A-847196E592AB}" type="parTrans" cxnId="{8DAEEFE4-DDD7-4931-8869-5CEA3A461A24}">
      <dgm:prSet/>
      <dgm:spPr/>
      <dgm:t>
        <a:bodyPr/>
        <a:lstStyle/>
        <a:p>
          <a:endParaRPr lang="en-US"/>
        </a:p>
      </dgm:t>
    </dgm:pt>
    <dgm:pt modelId="{5FB868CE-834A-4158-8CDC-B6142F1E0C07}" type="sibTrans" cxnId="{8DAEEFE4-DDD7-4931-8869-5CEA3A461A24}">
      <dgm:prSet/>
      <dgm:spPr/>
      <dgm:t>
        <a:bodyPr/>
        <a:lstStyle/>
        <a:p>
          <a:endParaRPr lang="en-US"/>
        </a:p>
      </dgm:t>
    </dgm:pt>
    <dgm:pt modelId="{3D8BB4B1-6DE9-4645-B023-156D4ED8BC34}" type="pres">
      <dgm:prSet presAssocID="{A7B9D3CA-72DC-47B1-83A2-F462428040B3}" presName="linear" presStyleCnt="0">
        <dgm:presLayoutVars>
          <dgm:animLvl val="lvl"/>
          <dgm:resizeHandles val="exact"/>
        </dgm:presLayoutVars>
      </dgm:prSet>
      <dgm:spPr/>
    </dgm:pt>
    <dgm:pt modelId="{1C6CAF32-9056-4024-80FF-49B78DFFBD93}" type="pres">
      <dgm:prSet presAssocID="{A917742D-4D73-47C6-917D-26819F7BE2E5}" presName="parentText" presStyleLbl="node1" presStyleIdx="0" presStyleCnt="4" custLinFactY="-9941" custLinFactNeighborX="1849" custLinFactNeighborY="-100000">
        <dgm:presLayoutVars>
          <dgm:chMax val="0"/>
          <dgm:bulletEnabled val="1"/>
        </dgm:presLayoutVars>
      </dgm:prSet>
      <dgm:spPr/>
    </dgm:pt>
    <dgm:pt modelId="{88721ECB-FA4F-4CC2-9C74-F68509CA38C2}" type="pres">
      <dgm:prSet presAssocID="{FD82E09C-9ECB-4E54-B16A-569F2A8C37D6}" presName="spacer" presStyleCnt="0"/>
      <dgm:spPr/>
    </dgm:pt>
    <dgm:pt modelId="{8FE1D434-5AF2-4C8E-97A6-B0D716B48F49}" type="pres">
      <dgm:prSet presAssocID="{7952F148-2EA7-40F5-93AE-8C4AA443FE50}" presName="parentText" presStyleLbl="node1" presStyleIdx="1" presStyleCnt="4">
        <dgm:presLayoutVars>
          <dgm:chMax val="0"/>
          <dgm:bulletEnabled val="1"/>
        </dgm:presLayoutVars>
      </dgm:prSet>
      <dgm:spPr/>
    </dgm:pt>
    <dgm:pt modelId="{9DB43AC6-E464-4D2B-82D2-75B1D97FA733}" type="pres">
      <dgm:prSet presAssocID="{CD0BE24B-3737-45FF-B89E-729619A278D3}" presName="spacer" presStyleCnt="0"/>
      <dgm:spPr/>
    </dgm:pt>
    <dgm:pt modelId="{C8B5E93E-F71E-4058-BF68-363CF6AA9EC6}" type="pres">
      <dgm:prSet presAssocID="{56A366E9-9DA3-4636-83B9-7A195C1FA6BA}" presName="parentText" presStyleLbl="node1" presStyleIdx="2" presStyleCnt="4">
        <dgm:presLayoutVars>
          <dgm:chMax val="0"/>
          <dgm:bulletEnabled val="1"/>
        </dgm:presLayoutVars>
      </dgm:prSet>
      <dgm:spPr/>
    </dgm:pt>
    <dgm:pt modelId="{B3318314-47DB-459D-B8C1-0763B959DC50}" type="pres">
      <dgm:prSet presAssocID="{F6FE607B-BDF3-495C-88F8-99406E24F910}" presName="spacer" presStyleCnt="0"/>
      <dgm:spPr/>
    </dgm:pt>
    <dgm:pt modelId="{1CD1E02B-F1E1-4B44-AEBA-72241898CFC8}" type="pres">
      <dgm:prSet presAssocID="{D9D7568D-6B1D-49C8-9B32-5FA497ACDA63}" presName="parentText" presStyleLbl="node1" presStyleIdx="3" presStyleCnt="4">
        <dgm:presLayoutVars>
          <dgm:chMax val="0"/>
          <dgm:bulletEnabled val="1"/>
        </dgm:presLayoutVars>
      </dgm:prSet>
      <dgm:spPr/>
    </dgm:pt>
  </dgm:ptLst>
  <dgm:cxnLst>
    <dgm:cxn modelId="{29092302-9875-45AA-9CD9-52F05F89A4CF}" srcId="{A7B9D3CA-72DC-47B1-83A2-F462428040B3}" destId="{7952F148-2EA7-40F5-93AE-8C4AA443FE50}" srcOrd="1" destOrd="0" parTransId="{471A63E8-47F6-4305-B936-D878D2724FC0}" sibTransId="{CD0BE24B-3737-45FF-B89E-729619A278D3}"/>
    <dgm:cxn modelId="{46D5A50A-E00C-402B-8C99-C48EF065FD2D}" type="presOf" srcId="{A7B9D3CA-72DC-47B1-83A2-F462428040B3}" destId="{3D8BB4B1-6DE9-4645-B023-156D4ED8BC34}" srcOrd="0" destOrd="0" presId="urn:microsoft.com/office/officeart/2005/8/layout/vList2"/>
    <dgm:cxn modelId="{B5A65123-3978-4E46-9F9D-7F8AA19A50EE}" type="presOf" srcId="{56A366E9-9DA3-4636-83B9-7A195C1FA6BA}" destId="{C8B5E93E-F71E-4058-BF68-363CF6AA9EC6}" srcOrd="0" destOrd="0" presId="urn:microsoft.com/office/officeart/2005/8/layout/vList2"/>
    <dgm:cxn modelId="{FE248732-D475-475D-A81D-85E9C4727610}" srcId="{A7B9D3CA-72DC-47B1-83A2-F462428040B3}" destId="{56A366E9-9DA3-4636-83B9-7A195C1FA6BA}" srcOrd="2" destOrd="0" parTransId="{766EA354-E5AF-4C7F-BAC0-94BD6C125BF1}" sibTransId="{F6FE607B-BDF3-495C-88F8-99406E24F910}"/>
    <dgm:cxn modelId="{CFFD6664-7BEE-4707-BA16-3F1C51DD2185}" srcId="{A7B9D3CA-72DC-47B1-83A2-F462428040B3}" destId="{A917742D-4D73-47C6-917D-26819F7BE2E5}" srcOrd="0" destOrd="0" parTransId="{C2CD018C-D557-41F2-8A66-D459526FE43A}" sibTransId="{FD82E09C-9ECB-4E54-B16A-569F2A8C37D6}"/>
    <dgm:cxn modelId="{1261187E-BE90-4A91-90B7-2A49332F93DF}" type="presOf" srcId="{A917742D-4D73-47C6-917D-26819F7BE2E5}" destId="{1C6CAF32-9056-4024-80FF-49B78DFFBD93}" srcOrd="0" destOrd="0" presId="urn:microsoft.com/office/officeart/2005/8/layout/vList2"/>
    <dgm:cxn modelId="{77A089DE-6B29-4B90-8FE3-1060A4A0AEBB}" type="presOf" srcId="{D9D7568D-6B1D-49C8-9B32-5FA497ACDA63}" destId="{1CD1E02B-F1E1-4B44-AEBA-72241898CFC8}" srcOrd="0" destOrd="0" presId="urn:microsoft.com/office/officeart/2005/8/layout/vList2"/>
    <dgm:cxn modelId="{831E74E1-A7C3-4660-AF89-E032DEE2A11D}" type="presOf" srcId="{7952F148-2EA7-40F5-93AE-8C4AA443FE50}" destId="{8FE1D434-5AF2-4C8E-97A6-B0D716B48F49}" srcOrd="0" destOrd="0" presId="urn:microsoft.com/office/officeart/2005/8/layout/vList2"/>
    <dgm:cxn modelId="{8DAEEFE4-DDD7-4931-8869-5CEA3A461A24}" srcId="{A7B9D3CA-72DC-47B1-83A2-F462428040B3}" destId="{D9D7568D-6B1D-49C8-9B32-5FA497ACDA63}" srcOrd="3" destOrd="0" parTransId="{3BE59F57-F1FC-4008-926A-847196E592AB}" sibTransId="{5FB868CE-834A-4158-8CDC-B6142F1E0C07}"/>
    <dgm:cxn modelId="{8241EDBE-3199-4951-BAA2-BAFA36339BD3}" type="presParOf" srcId="{3D8BB4B1-6DE9-4645-B023-156D4ED8BC34}" destId="{1C6CAF32-9056-4024-80FF-49B78DFFBD93}" srcOrd="0" destOrd="0" presId="urn:microsoft.com/office/officeart/2005/8/layout/vList2"/>
    <dgm:cxn modelId="{DD24BC0C-B85A-477D-BA76-172D6791E8F0}" type="presParOf" srcId="{3D8BB4B1-6DE9-4645-B023-156D4ED8BC34}" destId="{88721ECB-FA4F-4CC2-9C74-F68509CA38C2}" srcOrd="1" destOrd="0" presId="urn:microsoft.com/office/officeart/2005/8/layout/vList2"/>
    <dgm:cxn modelId="{08A55862-7378-4713-8A18-6B61F77FDAE1}" type="presParOf" srcId="{3D8BB4B1-6DE9-4645-B023-156D4ED8BC34}" destId="{8FE1D434-5AF2-4C8E-97A6-B0D716B48F49}" srcOrd="2" destOrd="0" presId="urn:microsoft.com/office/officeart/2005/8/layout/vList2"/>
    <dgm:cxn modelId="{5403E036-0A4C-4917-B339-5BE9794DF6C8}" type="presParOf" srcId="{3D8BB4B1-6DE9-4645-B023-156D4ED8BC34}" destId="{9DB43AC6-E464-4D2B-82D2-75B1D97FA733}" srcOrd="3" destOrd="0" presId="urn:microsoft.com/office/officeart/2005/8/layout/vList2"/>
    <dgm:cxn modelId="{8C9AA543-54EF-4C6D-8129-5D4CE3F2BCAD}" type="presParOf" srcId="{3D8BB4B1-6DE9-4645-B023-156D4ED8BC34}" destId="{C8B5E93E-F71E-4058-BF68-363CF6AA9EC6}" srcOrd="4" destOrd="0" presId="urn:microsoft.com/office/officeart/2005/8/layout/vList2"/>
    <dgm:cxn modelId="{C035D7B1-9E17-434B-BEE0-E39A8274C94B}" type="presParOf" srcId="{3D8BB4B1-6DE9-4645-B023-156D4ED8BC34}" destId="{B3318314-47DB-459D-B8C1-0763B959DC50}" srcOrd="5" destOrd="0" presId="urn:microsoft.com/office/officeart/2005/8/layout/vList2"/>
    <dgm:cxn modelId="{C854982F-1A90-47FA-8963-8E5C5810A8C8}" type="presParOf" srcId="{3D8BB4B1-6DE9-4645-B023-156D4ED8BC34}" destId="{1CD1E02B-F1E1-4B44-AEBA-72241898CFC8}"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FD0201-37F2-4A83-BF31-00B33F8CABDD}">
      <dsp:nvSpPr>
        <dsp:cNvPr id="0" name=""/>
        <dsp:cNvSpPr/>
      </dsp:nvSpPr>
      <dsp:spPr>
        <a:xfrm>
          <a:off x="0" y="0"/>
          <a:ext cx="5845926" cy="653469"/>
        </a:xfrm>
        <a:prstGeom prst="roundRect">
          <a:avLst>
            <a:gd name="adj" fmla="val 10000"/>
          </a:avLst>
        </a:prstGeom>
        <a:solidFill>
          <a:schemeClr val="tx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schemeClr val="tx1"/>
              </a:solidFill>
            </a:rPr>
            <a:t>Understanding and exploring secure MPC protocols and libraries</a:t>
          </a:r>
        </a:p>
      </dsp:txBody>
      <dsp:txXfrm>
        <a:off x="19139" y="19139"/>
        <a:ext cx="5064326" cy="615191"/>
      </dsp:txXfrm>
    </dsp:sp>
    <dsp:sp modelId="{25A8EC24-4E2D-487F-831D-5677D8F9E137}">
      <dsp:nvSpPr>
        <dsp:cNvPr id="0" name=""/>
        <dsp:cNvSpPr/>
      </dsp:nvSpPr>
      <dsp:spPr>
        <a:xfrm>
          <a:off x="436546" y="744229"/>
          <a:ext cx="5845926" cy="653469"/>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dirty="0">
              <a:solidFill>
                <a:schemeClr val="tx1"/>
              </a:solidFill>
            </a:rPr>
            <a:t>Exploring and studying </a:t>
          </a:r>
          <a:r>
            <a:rPr lang="en-IN" sz="1700" kern="1200" dirty="0" err="1">
              <a:solidFill>
                <a:schemeClr val="tx1"/>
              </a:solidFill>
            </a:rPr>
            <a:t>Crypten</a:t>
          </a:r>
          <a:r>
            <a:rPr lang="en-IN" sz="1700" kern="1200" dirty="0">
              <a:solidFill>
                <a:schemeClr val="tx1"/>
              </a:solidFill>
            </a:rPr>
            <a:t> library for secure computations</a:t>
          </a:r>
          <a:endParaRPr lang="en-US" sz="1700" kern="1200" dirty="0">
            <a:solidFill>
              <a:schemeClr val="tx1"/>
            </a:solidFill>
          </a:endParaRPr>
        </a:p>
      </dsp:txBody>
      <dsp:txXfrm>
        <a:off x="455685" y="763368"/>
        <a:ext cx="4946346" cy="615191"/>
      </dsp:txXfrm>
    </dsp:sp>
    <dsp:sp modelId="{F402B0A7-1AD2-4C0C-A3BF-FCCD082E7F00}">
      <dsp:nvSpPr>
        <dsp:cNvPr id="0" name=""/>
        <dsp:cNvSpPr/>
      </dsp:nvSpPr>
      <dsp:spPr>
        <a:xfrm>
          <a:off x="873092" y="1488459"/>
          <a:ext cx="5845926" cy="653469"/>
        </a:xfrm>
        <a:prstGeom prst="roundRect">
          <a:avLst>
            <a:gd name="adj" fmla="val 10000"/>
          </a:avLst>
        </a:prstGeom>
        <a:solidFill>
          <a:schemeClr val="tx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schemeClr val="tx1"/>
              </a:solidFill>
            </a:rPr>
            <a:t>Extend 2PC to multi party computation</a:t>
          </a:r>
        </a:p>
      </dsp:txBody>
      <dsp:txXfrm>
        <a:off x="892231" y="1507598"/>
        <a:ext cx="4946346" cy="615191"/>
      </dsp:txXfrm>
    </dsp:sp>
    <dsp:sp modelId="{CF3BE8FA-381C-4BF4-8405-04D402FF5827}">
      <dsp:nvSpPr>
        <dsp:cNvPr id="0" name=""/>
        <dsp:cNvSpPr/>
      </dsp:nvSpPr>
      <dsp:spPr>
        <a:xfrm>
          <a:off x="1309639" y="2232688"/>
          <a:ext cx="5845926" cy="653469"/>
        </a:xfrm>
        <a:prstGeom prst="roundRect">
          <a:avLst>
            <a:gd name="adj" fmla="val 10000"/>
          </a:avLst>
        </a:prstGeom>
        <a:solidFill>
          <a:schemeClr val="tx2">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Study various ML models like GNNs and GP</a:t>
          </a:r>
          <a:endParaRPr lang="en-US" sz="1700" kern="1200"/>
        </a:p>
      </dsp:txBody>
      <dsp:txXfrm>
        <a:off x="1328778" y="2251827"/>
        <a:ext cx="4946346" cy="615191"/>
      </dsp:txXfrm>
    </dsp:sp>
    <dsp:sp modelId="{AE02F661-47B4-41ED-A2F9-8C063A2A094E}">
      <dsp:nvSpPr>
        <dsp:cNvPr id="0" name=""/>
        <dsp:cNvSpPr/>
      </dsp:nvSpPr>
      <dsp:spPr>
        <a:xfrm>
          <a:off x="1746185" y="2976918"/>
          <a:ext cx="5845926" cy="653469"/>
        </a:xfrm>
        <a:prstGeom prst="roundRect">
          <a:avLst>
            <a:gd name="adj" fmla="val 10000"/>
          </a:avLst>
        </a:prstGeom>
        <a:solidFill>
          <a:schemeClr val="tx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Deploy Crypten in GP</a:t>
          </a:r>
          <a:endParaRPr lang="en-US" sz="1700" kern="1200"/>
        </a:p>
      </dsp:txBody>
      <dsp:txXfrm>
        <a:off x="1765324" y="2996057"/>
        <a:ext cx="4946346" cy="615191"/>
      </dsp:txXfrm>
    </dsp:sp>
    <dsp:sp modelId="{0EF6D00B-4939-4322-B0D5-574DA7884D3C}">
      <dsp:nvSpPr>
        <dsp:cNvPr id="0" name=""/>
        <dsp:cNvSpPr/>
      </dsp:nvSpPr>
      <dsp:spPr>
        <a:xfrm>
          <a:off x="5421170" y="477396"/>
          <a:ext cx="424755" cy="424755"/>
        </a:xfrm>
        <a:prstGeom prst="downArrow">
          <a:avLst>
            <a:gd name="adj1" fmla="val 55000"/>
            <a:gd name="adj2" fmla="val 45000"/>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5516740" y="477396"/>
        <a:ext cx="233615" cy="319628"/>
      </dsp:txXfrm>
    </dsp:sp>
    <dsp:sp modelId="{6BD4ABA0-E632-486D-A12D-BC8FAC446EB9}">
      <dsp:nvSpPr>
        <dsp:cNvPr id="0" name=""/>
        <dsp:cNvSpPr/>
      </dsp:nvSpPr>
      <dsp:spPr>
        <a:xfrm>
          <a:off x="5857717" y="1221625"/>
          <a:ext cx="424755" cy="424755"/>
        </a:xfrm>
        <a:prstGeom prst="downArrow">
          <a:avLst>
            <a:gd name="adj1" fmla="val 55000"/>
            <a:gd name="adj2" fmla="val 45000"/>
          </a:avLst>
        </a:prstGeom>
        <a:solidFill>
          <a:schemeClr val="accent2">
            <a:tint val="40000"/>
            <a:alpha val="90000"/>
            <a:hueOff val="1675274"/>
            <a:satOff val="-1459"/>
            <a:lumOff val="-2"/>
            <a:alphaOff val="0"/>
          </a:schemeClr>
        </a:solidFill>
        <a:ln w="25400" cap="flat" cmpd="sng" algn="ctr">
          <a:solidFill>
            <a:schemeClr val="accent2">
              <a:tint val="40000"/>
              <a:alpha val="90000"/>
              <a:hueOff val="1675274"/>
              <a:satOff val="-1459"/>
              <a:lumOff val="-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5953287" y="1221625"/>
        <a:ext cx="233615" cy="319628"/>
      </dsp:txXfrm>
    </dsp:sp>
    <dsp:sp modelId="{11D60E46-ADF1-4960-B81B-5E0619896761}">
      <dsp:nvSpPr>
        <dsp:cNvPr id="0" name=""/>
        <dsp:cNvSpPr/>
      </dsp:nvSpPr>
      <dsp:spPr>
        <a:xfrm>
          <a:off x="6294263" y="1954963"/>
          <a:ext cx="424755" cy="424755"/>
        </a:xfrm>
        <a:prstGeom prst="downArrow">
          <a:avLst>
            <a:gd name="adj1" fmla="val 55000"/>
            <a:gd name="adj2" fmla="val 45000"/>
          </a:avLst>
        </a:prstGeom>
        <a:solidFill>
          <a:schemeClr val="accent2">
            <a:tint val="40000"/>
            <a:alpha val="90000"/>
            <a:hueOff val="3350547"/>
            <a:satOff val="-2919"/>
            <a:lumOff val="-4"/>
            <a:alphaOff val="0"/>
          </a:schemeClr>
        </a:solidFill>
        <a:ln w="25400" cap="flat" cmpd="sng" algn="ctr">
          <a:solidFill>
            <a:schemeClr val="accent2">
              <a:tint val="40000"/>
              <a:alpha val="90000"/>
              <a:hueOff val="3350547"/>
              <a:satOff val="-2919"/>
              <a:lumOff val="-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389833" y="1954963"/>
        <a:ext cx="233615" cy="319628"/>
      </dsp:txXfrm>
    </dsp:sp>
    <dsp:sp modelId="{EB2458B2-C539-4CDE-B82A-6A1AC0E4135C}">
      <dsp:nvSpPr>
        <dsp:cNvPr id="0" name=""/>
        <dsp:cNvSpPr/>
      </dsp:nvSpPr>
      <dsp:spPr>
        <a:xfrm>
          <a:off x="6730810" y="2706454"/>
          <a:ext cx="424755" cy="424755"/>
        </a:xfrm>
        <a:prstGeom prst="downArrow">
          <a:avLst>
            <a:gd name="adj1" fmla="val 55000"/>
            <a:gd name="adj2" fmla="val 45000"/>
          </a:avLst>
        </a:prstGeom>
        <a:solidFill>
          <a:schemeClr val="accent2">
            <a:tint val="40000"/>
            <a:alpha val="90000"/>
            <a:hueOff val="5025821"/>
            <a:satOff val="-4378"/>
            <a:lumOff val="-6"/>
            <a:alphaOff val="0"/>
          </a:schemeClr>
        </a:solidFill>
        <a:ln w="25400" cap="flat" cmpd="sng" algn="ctr">
          <a:solidFill>
            <a:schemeClr val="accent2">
              <a:tint val="40000"/>
              <a:alpha val="90000"/>
              <a:hueOff val="5025821"/>
              <a:satOff val="-4378"/>
              <a:lumOff val="-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826380" y="2706454"/>
        <a:ext cx="233615" cy="319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CAF32-9056-4024-80FF-49B78DFFBD93}">
      <dsp:nvSpPr>
        <dsp:cNvPr id="0" name=""/>
        <dsp:cNvSpPr/>
      </dsp:nvSpPr>
      <dsp:spPr>
        <a:xfrm>
          <a:off x="0" y="0"/>
          <a:ext cx="6705600" cy="715052"/>
        </a:xfrm>
        <a:prstGeom prst="roundRect">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solidFill>
                <a:schemeClr val="accent1">
                  <a:lumMod val="50000"/>
                </a:schemeClr>
              </a:solidFill>
            </a:rPr>
            <a:t>Small training data</a:t>
          </a:r>
          <a:endParaRPr lang="en-US" sz="1800" kern="1200" dirty="0">
            <a:solidFill>
              <a:schemeClr val="accent1">
                <a:lumMod val="50000"/>
              </a:schemeClr>
            </a:solidFill>
          </a:endParaRPr>
        </a:p>
      </dsp:txBody>
      <dsp:txXfrm>
        <a:off x="34906" y="34906"/>
        <a:ext cx="6635788" cy="645240"/>
      </dsp:txXfrm>
    </dsp:sp>
    <dsp:sp modelId="{8FE1D434-5AF2-4C8E-97A6-B0D716B48F49}">
      <dsp:nvSpPr>
        <dsp:cNvPr id="0" name=""/>
        <dsp:cNvSpPr/>
      </dsp:nvSpPr>
      <dsp:spPr>
        <a:xfrm>
          <a:off x="0" y="813613"/>
          <a:ext cx="6705600" cy="715052"/>
        </a:xfrm>
        <a:prstGeom prst="roundRect">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solidFill>
                <a:schemeClr val="accent1">
                  <a:lumMod val="50000"/>
                </a:schemeClr>
              </a:solidFill>
            </a:rPr>
            <a:t>GCN doesn’t return a confidence score</a:t>
          </a:r>
          <a:endParaRPr lang="en-US" sz="1800" kern="1200" dirty="0">
            <a:solidFill>
              <a:schemeClr val="accent1">
                <a:lumMod val="50000"/>
              </a:schemeClr>
            </a:solidFill>
          </a:endParaRPr>
        </a:p>
      </dsp:txBody>
      <dsp:txXfrm>
        <a:off x="34906" y="848519"/>
        <a:ext cx="6635788" cy="645240"/>
      </dsp:txXfrm>
    </dsp:sp>
    <dsp:sp modelId="{C8B5E93E-F71E-4058-BF68-363CF6AA9EC6}">
      <dsp:nvSpPr>
        <dsp:cNvPr id="0" name=""/>
        <dsp:cNvSpPr/>
      </dsp:nvSpPr>
      <dsp:spPr>
        <a:xfrm>
          <a:off x="0" y="1580506"/>
          <a:ext cx="6705600" cy="715052"/>
        </a:xfrm>
        <a:prstGeom prst="roundRect">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solidFill>
                <a:schemeClr val="accent1">
                  <a:lumMod val="50000"/>
                </a:schemeClr>
              </a:solidFill>
            </a:rPr>
            <a:t>Test points need to be </a:t>
          </a:r>
          <a:r>
            <a:rPr lang="en-US" sz="1800" b="0" i="0" kern="1200" dirty="0" err="1">
              <a:solidFill>
                <a:schemeClr val="accent1">
                  <a:lumMod val="50000"/>
                </a:schemeClr>
              </a:solidFill>
            </a:rPr>
            <a:t>neighbours</a:t>
          </a:r>
          <a:r>
            <a:rPr lang="en-US" sz="1800" b="0" i="0" kern="1200" dirty="0">
              <a:solidFill>
                <a:schemeClr val="accent1">
                  <a:lumMod val="50000"/>
                </a:schemeClr>
              </a:solidFill>
            </a:rPr>
            <a:t> of known points</a:t>
          </a:r>
          <a:endParaRPr lang="en-US" sz="1800" kern="1200" dirty="0">
            <a:solidFill>
              <a:schemeClr val="accent1">
                <a:lumMod val="50000"/>
              </a:schemeClr>
            </a:solidFill>
          </a:endParaRPr>
        </a:p>
      </dsp:txBody>
      <dsp:txXfrm>
        <a:off x="34906" y="1615412"/>
        <a:ext cx="6635788" cy="645240"/>
      </dsp:txXfrm>
    </dsp:sp>
    <dsp:sp modelId="{1CD1E02B-F1E1-4B44-AEBA-72241898CFC8}">
      <dsp:nvSpPr>
        <dsp:cNvPr id="0" name=""/>
        <dsp:cNvSpPr/>
      </dsp:nvSpPr>
      <dsp:spPr>
        <a:xfrm>
          <a:off x="0" y="2347398"/>
          <a:ext cx="6705600" cy="715052"/>
        </a:xfrm>
        <a:prstGeom prst="roundRect">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err="1">
              <a:solidFill>
                <a:schemeClr val="accent1">
                  <a:lumMod val="50000"/>
                </a:schemeClr>
              </a:solidFill>
            </a:rPr>
            <a:t>Crypten</a:t>
          </a:r>
          <a:r>
            <a:rPr lang="en-US" sz="1800" b="0" i="0" kern="1200" dirty="0">
              <a:solidFill>
                <a:schemeClr val="accent1">
                  <a:lumMod val="50000"/>
                </a:schemeClr>
              </a:solidFill>
            </a:rPr>
            <a:t> doesn’t support Adam optimizer which gave better result with </a:t>
          </a:r>
          <a:r>
            <a:rPr lang="en-US" sz="1800" b="0" i="0" kern="1200" dirty="0" err="1">
              <a:solidFill>
                <a:schemeClr val="accent1">
                  <a:lumMod val="50000"/>
                </a:schemeClr>
              </a:solidFill>
            </a:rPr>
            <a:t>Pytorch</a:t>
          </a:r>
          <a:endParaRPr lang="en-US" sz="1800" kern="1200" dirty="0">
            <a:solidFill>
              <a:schemeClr val="accent1">
                <a:lumMod val="50000"/>
              </a:schemeClr>
            </a:solidFill>
          </a:endParaRPr>
        </a:p>
      </dsp:txBody>
      <dsp:txXfrm>
        <a:off x="34906" y="2382304"/>
        <a:ext cx="6635788" cy="64524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jpeg>
</file>

<file path=ppt/media/image20.jp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1330F932-BA26-45B9-A6F6-0AB425958439}" type="datetimeFigureOut">
              <a:rPr lang="en-CA" smtClean="0"/>
              <a:t>2022-07-08</a:t>
            </a:fld>
            <a:endParaRPr lang="en-CA"/>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F2D1150C-7347-413F-A83E-0C46D00983EF}" type="slidenum">
              <a:rPr lang="en-CA" smtClean="0"/>
              <a:t>‹#›</a:t>
            </a:fld>
            <a:endParaRPr lang="en-CA"/>
          </a:p>
        </p:txBody>
      </p:sp>
    </p:spTree>
    <p:extLst>
      <p:ext uri="{BB962C8B-B14F-4D97-AF65-F5344CB8AC3E}">
        <p14:creationId xmlns:p14="http://schemas.microsoft.com/office/powerpoint/2010/main" val="1569914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pytorch.or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en.wikipedia.org/wiki/Secure_multi-party_computation"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CMR12"/>
              </a:rPr>
              <a:t>Good morning, everyone. I am Gauri Gupta and I am </a:t>
            </a:r>
            <a:r>
              <a:rPr lang="en-US" sz="1800" b="0" i="0" u="none" strike="noStrike" baseline="0" dirty="0" err="1">
                <a:latin typeface="CMR12"/>
              </a:rPr>
              <a:t>persuing</a:t>
            </a:r>
            <a:r>
              <a:rPr lang="en-US" sz="1800" b="0" i="0" u="none" strike="noStrike" baseline="0" dirty="0">
                <a:latin typeface="CMR12"/>
              </a:rPr>
              <a:t> my </a:t>
            </a:r>
            <a:r>
              <a:rPr lang="en-US" sz="1800" b="0" i="0" u="none" strike="noStrike" baseline="0" dirty="0" err="1">
                <a:latin typeface="CMR12"/>
              </a:rPr>
              <a:t>M.tech</a:t>
            </a:r>
            <a:r>
              <a:rPr lang="en-US" sz="1800" b="0" i="0" u="none" strike="noStrike" baseline="0" dirty="0">
                <a:latin typeface="CMR12"/>
              </a:rPr>
              <a:t> thesis under the supervision of Prof. </a:t>
            </a:r>
            <a:r>
              <a:rPr lang="en-US" sz="1800" b="0" i="0" u="none" strike="noStrike" baseline="0" dirty="0" err="1">
                <a:latin typeface="CMR12"/>
              </a:rPr>
              <a:t>Rijurekha</a:t>
            </a:r>
            <a:r>
              <a:rPr lang="en-US" sz="1800" b="0" i="0" u="none" strike="noStrike" baseline="0" dirty="0">
                <a:latin typeface="CMR12"/>
              </a:rPr>
              <a:t> Sen and my co-supervisor from the department is Prof. RK Sharma. </a:t>
            </a:r>
          </a:p>
          <a:p>
            <a:endParaRPr lang="en-US" sz="1800" b="0" i="0" u="none" strike="noStrike" baseline="0" dirty="0">
              <a:latin typeface="CMR12"/>
            </a:endParaRPr>
          </a:p>
          <a:p>
            <a:r>
              <a:rPr lang="en-US" sz="1800" b="0" i="0" u="none" strike="noStrike" baseline="0" dirty="0">
                <a:latin typeface="CMR12"/>
              </a:rPr>
              <a:t>I am working on Privacy preserving ML which is an important research topic these days. There are a lot of recent research papers that are coming in this domain however, there is very limited support in terms of </a:t>
            </a:r>
            <a:r>
              <a:rPr lang="en-US" sz="1800" b="0" i="0" u="none" strike="noStrike" baseline="0" dirty="0" err="1">
                <a:latin typeface="CMR12"/>
              </a:rPr>
              <a:t>softwares</a:t>
            </a:r>
            <a:r>
              <a:rPr lang="en-US" sz="1800" b="0" i="0" u="none" strike="noStrike" baseline="0" dirty="0">
                <a:latin typeface="CMR12"/>
              </a:rPr>
              <a:t> and training tools that support secure computations. In our project we are exploring the most recent and mature tool for privacy training i.e. </a:t>
            </a:r>
            <a:r>
              <a:rPr lang="en-US" sz="1800" b="0" i="0" u="none" strike="noStrike" baseline="0" dirty="0" err="1">
                <a:latin typeface="CMR12"/>
              </a:rPr>
              <a:t>Crypten</a:t>
            </a:r>
            <a:r>
              <a:rPr lang="en-US" sz="1800" b="0" i="0" u="none" strike="noStrike" baseline="0" dirty="0">
                <a:latin typeface="CMR12"/>
              </a:rPr>
              <a:t> (from </a:t>
            </a:r>
            <a:r>
              <a:rPr lang="en-US" sz="1800" b="0" i="0" u="none" strike="noStrike" baseline="0" dirty="0" err="1">
                <a:latin typeface="CMR12"/>
              </a:rPr>
              <a:t>facebook</a:t>
            </a:r>
            <a:r>
              <a:rPr lang="en-US" sz="1800" b="0" i="0" u="none" strike="noStrike" baseline="0" dirty="0">
                <a:latin typeface="CMR12"/>
              </a:rPr>
              <a:t>). </a:t>
            </a:r>
          </a:p>
          <a:p>
            <a:endParaRPr lang="en-US" sz="1800" b="0" i="0" u="none" strike="noStrike" baseline="0" dirty="0">
              <a:latin typeface="CMR12"/>
            </a:endParaRPr>
          </a:p>
          <a:p>
            <a:r>
              <a:rPr lang="en-US" sz="1800" b="0" i="0" u="none" strike="noStrike" baseline="0" dirty="0">
                <a:latin typeface="CMR12"/>
              </a:rPr>
              <a:t>Despite the support from </a:t>
            </a:r>
            <a:r>
              <a:rPr lang="en-US" sz="1800" b="0" i="0" u="none" strike="noStrike" baseline="0" dirty="0" err="1">
                <a:latin typeface="CMR12"/>
              </a:rPr>
              <a:t>Crypten</a:t>
            </a:r>
            <a:r>
              <a:rPr lang="en-US" sz="1800" b="0" i="0" u="none" strike="noStrike" baseline="0" dirty="0">
                <a:latin typeface="CMR12"/>
              </a:rPr>
              <a:t>, it is still under development, and we will discover the various challenges we have faced while deploying our models in </a:t>
            </a:r>
            <a:r>
              <a:rPr lang="en-US" sz="1800" b="0" i="0" u="none" strike="noStrike" baseline="0" dirty="0" err="1">
                <a:latin typeface="CMR12"/>
              </a:rPr>
              <a:t>crypten</a:t>
            </a:r>
            <a:r>
              <a:rPr lang="en-US" sz="1800" b="0" i="0" u="none" strike="noStrike" baseline="0" dirty="0">
                <a:latin typeface="CMR12"/>
              </a:rPr>
              <a:t>.</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a:t>
            </a:fld>
            <a:endParaRPr lang="en-CA"/>
          </a:p>
        </p:txBody>
      </p:sp>
    </p:spTree>
    <p:extLst>
      <p:ext uri="{BB962C8B-B14F-4D97-AF65-F5344CB8AC3E}">
        <p14:creationId xmlns:p14="http://schemas.microsoft.com/office/powerpoint/2010/main" val="1105289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Let us see how we used Graph Convolutional Network for interpolation on pollution values.</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10</a:t>
            </a:fld>
            <a:endParaRPr lang="en-CA"/>
          </a:p>
        </p:txBody>
      </p:sp>
    </p:spTree>
    <p:extLst>
      <p:ext uri="{BB962C8B-B14F-4D97-AF65-F5344CB8AC3E}">
        <p14:creationId xmlns:p14="http://schemas.microsoft.com/office/powerpoint/2010/main" val="1628652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The GCN architecture involves two graph convolution layers followed by a fully connected layer. The input to a GCN is a graph and features of nodes of the graph. The input graph has edges between </a:t>
            </a:r>
            <a:r>
              <a:rPr lang="en-CA" sz="1800" b="0" i="0" u="none" strike="noStrike" baseline="0" dirty="0">
                <a:latin typeface="CMR12"/>
              </a:rPr>
              <a:t>adjacent grid points. </a:t>
            </a:r>
            <a:r>
              <a:rPr lang="en-US" sz="1800" b="0" i="0" u="none" strike="noStrike" baseline="0" dirty="0">
                <a:latin typeface="CMR12"/>
              </a:rPr>
              <a:t>The Adjacency matrix is such that there are outgoing edges only from nodes whose values are known.</a:t>
            </a:r>
            <a:r>
              <a:rPr lang="en-CA" sz="1800" b="0" i="0" u="none" strike="noStrike" baseline="0" dirty="0">
                <a:latin typeface="CMR12"/>
              </a:rPr>
              <a:t> </a:t>
            </a:r>
            <a:r>
              <a:rPr lang="en-US" sz="1800" b="0" i="0" u="none" strike="noStrike" baseline="0" dirty="0">
                <a:latin typeface="CMR12"/>
              </a:rPr>
              <a:t>The output is the values of nodes which have to be predicted. This prediction is based on features of nodes and that of their </a:t>
            </a:r>
            <a:r>
              <a:rPr lang="en-US" sz="1800" b="0" i="0" u="none" strike="noStrike" baseline="0" dirty="0" err="1">
                <a:latin typeface="CMR12"/>
              </a:rPr>
              <a:t>neighbourhood</a:t>
            </a:r>
            <a:r>
              <a:rPr lang="en-US" sz="1800" b="0" i="0" u="none" strike="noStrike" baseline="0" dirty="0">
                <a:latin typeface="CMR12"/>
              </a:rPr>
              <a:t>. This way, the unknown points can be predicted by using values of their </a:t>
            </a:r>
            <a:r>
              <a:rPr lang="en-US" sz="1800" b="0" i="0" u="none" strike="noStrike" baseline="0" dirty="0" err="1">
                <a:latin typeface="CMR12"/>
              </a:rPr>
              <a:t>neighbours</a:t>
            </a:r>
            <a:r>
              <a:rPr lang="en-US" sz="1800" b="0" i="0" u="none" strike="noStrike" baseline="0" dirty="0">
                <a:latin typeface="CMR12"/>
              </a:rPr>
              <a:t>. </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11</a:t>
            </a:fld>
            <a:endParaRPr lang="en-CA"/>
          </a:p>
        </p:txBody>
      </p:sp>
    </p:spTree>
    <p:extLst>
      <p:ext uri="{BB962C8B-B14F-4D97-AF65-F5344CB8AC3E}">
        <p14:creationId xmlns:p14="http://schemas.microsoft.com/office/powerpoint/2010/main" val="339216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While training, </a:t>
            </a:r>
            <a:r>
              <a:rPr lang="en-US" sz="1800" b="0" i="0" u="none" strike="noStrike" baseline="0" dirty="0" err="1">
                <a:latin typeface="CMTT12"/>
              </a:rPr>
              <a:t>Crypten</a:t>
            </a:r>
            <a:r>
              <a:rPr lang="en-US" sz="1800" b="0" i="0" u="none" strike="noStrike" baseline="0" dirty="0">
                <a:latin typeface="CMTT12"/>
              </a:rPr>
              <a:t> </a:t>
            </a:r>
            <a:r>
              <a:rPr lang="en-US" sz="1800" b="0" i="0" u="none" strike="noStrike" baseline="0" dirty="0">
                <a:latin typeface="CMR12"/>
              </a:rPr>
              <a:t>performed as good as the standard </a:t>
            </a:r>
            <a:r>
              <a:rPr lang="en-US" sz="1800" b="0" i="0" u="none" strike="noStrike" baseline="0" dirty="0" err="1">
                <a:latin typeface="CMTT12"/>
              </a:rPr>
              <a:t>Pytorch</a:t>
            </a:r>
            <a:r>
              <a:rPr lang="en-US" sz="1800" b="0" i="0" u="none" strike="noStrike" baseline="0" dirty="0">
                <a:latin typeface="CMTT12"/>
              </a:rPr>
              <a:t> </a:t>
            </a:r>
            <a:r>
              <a:rPr lang="en-US" sz="1800" b="0" i="0" u="none" strike="noStrike" baseline="0" dirty="0">
                <a:latin typeface="CMR12"/>
              </a:rPr>
              <a:t>implementation using SGD </a:t>
            </a:r>
            <a:r>
              <a:rPr lang="en-US" sz="1800" b="0" i="0" u="none" strike="noStrike" baseline="0" dirty="0" err="1">
                <a:latin typeface="CMR12"/>
              </a:rPr>
              <a:t>optimiser</a:t>
            </a:r>
            <a:r>
              <a:rPr lang="en-US" sz="1800" b="0" i="0" u="none" strike="noStrike" baseline="0" dirty="0">
                <a:latin typeface="CMR12"/>
              </a:rPr>
              <a:t>, as evident from Figure. We obtained similar graphs for both </a:t>
            </a:r>
            <a:r>
              <a:rPr lang="en-US" sz="1800" b="0" i="0" u="none" strike="noStrike" baseline="0" dirty="0" err="1">
                <a:latin typeface="CMR12"/>
              </a:rPr>
              <a:t>Crypten</a:t>
            </a:r>
            <a:r>
              <a:rPr lang="en-US" sz="1800" b="0" i="0" u="none" strike="noStrike" baseline="0" dirty="0">
                <a:latin typeface="CMR12"/>
              </a:rPr>
              <a:t> and Standard </a:t>
            </a:r>
            <a:r>
              <a:rPr lang="en-US" sz="1800" b="0" i="0" u="none" strike="noStrike" baseline="0" dirty="0" err="1">
                <a:latin typeface="CMR12"/>
              </a:rPr>
              <a:t>Pytorch</a:t>
            </a:r>
            <a:r>
              <a:rPr lang="en-US" sz="1800" b="0" i="0" u="none" strike="noStrike" baseline="0" dirty="0">
                <a:latin typeface="CMR12"/>
              </a:rPr>
              <a:t> implementation of GCN.  This confirms that MPC implementation on GCN is working correctly as desired.</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12</a:t>
            </a:fld>
            <a:endParaRPr lang="en-CA"/>
          </a:p>
        </p:txBody>
      </p:sp>
    </p:spTree>
    <p:extLst>
      <p:ext uri="{BB962C8B-B14F-4D97-AF65-F5344CB8AC3E}">
        <p14:creationId xmlns:p14="http://schemas.microsoft.com/office/powerpoint/2010/main" val="394192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However, there were some drawbacks and issues of using GCN for interpolation.</a:t>
            </a:r>
          </a:p>
          <a:p>
            <a:r>
              <a:rPr lang="en-IN" dirty="0"/>
              <a:t>Some of these are, </a:t>
            </a:r>
          </a:p>
          <a:p>
            <a:pPr marL="228600" indent="-228600">
              <a:buAutoNum type="arabicPeriod"/>
            </a:pPr>
            <a:r>
              <a:rPr lang="en-IN" dirty="0"/>
              <a:t>As mentioned before, the data is very sparse with only 2% known grid values within an hour. Less data leads to bad predictions.</a:t>
            </a:r>
          </a:p>
          <a:p>
            <a:pPr marL="228600" indent="-228600">
              <a:buAutoNum type="arabicPeriod"/>
            </a:pPr>
            <a:r>
              <a:rPr lang="en-IN" dirty="0"/>
              <a:t>GCN does not convey the uncertainty in prediction by any confidence scores but only returns a predicted value </a:t>
            </a:r>
          </a:p>
          <a:p>
            <a:pPr marL="228600" indent="-228600">
              <a:buAutoNum type="arabicPeriod"/>
            </a:pPr>
            <a:r>
              <a:rPr lang="en-IN" dirty="0"/>
              <a:t>For prediction using GCN, the unknown points should be </a:t>
            </a:r>
            <a:r>
              <a:rPr lang="en-IN" dirty="0" err="1"/>
              <a:t>neighbors</a:t>
            </a:r>
            <a:r>
              <a:rPr lang="en-IN" dirty="0"/>
              <a:t> of some known points. Only then GCN can predict the values at the unknown point</a:t>
            </a:r>
          </a:p>
          <a:p>
            <a:pPr marL="228600" indent="-228600">
              <a:buAutoNum type="arabicPeriod"/>
            </a:pPr>
            <a:r>
              <a:rPr lang="en-CA" dirty="0" err="1"/>
              <a:t>Crypten</a:t>
            </a:r>
            <a:r>
              <a:rPr lang="en-CA" dirty="0"/>
              <a:t> has very limited functions as of now. It only </a:t>
            </a:r>
            <a:r>
              <a:rPr lang="en-CA" dirty="0" err="1"/>
              <a:t>currenlty</a:t>
            </a:r>
            <a:r>
              <a:rPr lang="en-CA" dirty="0"/>
              <a:t> supports an SGD optimiser. But we got good results in GCN using the Adam optimizer </a:t>
            </a:r>
          </a:p>
        </p:txBody>
      </p:sp>
      <p:sp>
        <p:nvSpPr>
          <p:cNvPr id="4" name="Slide Number Placeholder 3"/>
          <p:cNvSpPr>
            <a:spLocks noGrp="1"/>
          </p:cNvSpPr>
          <p:nvPr>
            <p:ph type="sldNum" sz="quarter" idx="5"/>
          </p:nvPr>
        </p:nvSpPr>
        <p:spPr/>
        <p:txBody>
          <a:bodyPr/>
          <a:lstStyle/>
          <a:p>
            <a:fld id="{F2D1150C-7347-413F-A83E-0C46D00983EF}" type="slidenum">
              <a:rPr lang="en-CA" smtClean="0"/>
              <a:t>13</a:t>
            </a:fld>
            <a:endParaRPr lang="en-CA"/>
          </a:p>
        </p:txBody>
      </p:sp>
    </p:spTree>
    <p:extLst>
      <p:ext uri="{BB962C8B-B14F-4D97-AF65-F5344CB8AC3E}">
        <p14:creationId xmlns:p14="http://schemas.microsoft.com/office/powerpoint/2010/main" val="4265857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Next we explore the </a:t>
            </a:r>
            <a:r>
              <a:rPr lang="en-IN" dirty="0" err="1"/>
              <a:t>Gaussion</a:t>
            </a:r>
            <a:r>
              <a:rPr lang="en-IN" dirty="0"/>
              <a:t> Process for interpolation on pollution values.</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14</a:t>
            </a:fld>
            <a:endParaRPr lang="en-CA"/>
          </a:p>
        </p:txBody>
      </p:sp>
    </p:spTree>
    <p:extLst>
      <p:ext uri="{BB962C8B-B14F-4D97-AF65-F5344CB8AC3E}">
        <p14:creationId xmlns:p14="http://schemas.microsoft.com/office/powerpoint/2010/main" val="34160007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3F793ED-E840-43FF-8002-CDBB0DC3623D}"/>
              </a:ext>
            </a:extLst>
          </p:cNvPr>
          <p:cNvSpPr>
            <a:spLocks noGrp="1" noChangeArrowheads="1"/>
          </p:cNvSpPr>
          <p:nvPr>
            <p:ph type="sldNum" sz="quarter" idx="5"/>
          </p:nvPr>
        </p:nvSpPr>
        <p:spPr>
          <a:ln/>
        </p:spPr>
        <p:txBody>
          <a:bodyPr/>
          <a:lstStyle/>
          <a:p>
            <a:fld id="{5C3F821D-5ED7-42EF-BA47-52B9DEC8E438}" type="slidenum">
              <a:rPr lang="zh-CN" altLang="en-US"/>
              <a:pPr/>
              <a:t>15</a:t>
            </a:fld>
            <a:endParaRPr lang="en-US" altLang="zh-CN"/>
          </a:p>
        </p:txBody>
      </p:sp>
      <p:sp>
        <p:nvSpPr>
          <p:cNvPr id="88066" name="Rectangle 2">
            <a:extLst>
              <a:ext uri="{FF2B5EF4-FFF2-40B4-BE49-F238E27FC236}">
                <a16:creationId xmlns:a16="http://schemas.microsoft.com/office/drawing/2014/main" id="{2E8069B4-21BB-4E68-AAE6-05CE9B2842A6}"/>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D41F881C-3DD0-4B25-ACAB-448BCE4BE2A2}"/>
              </a:ext>
            </a:extLst>
          </p:cNvPr>
          <p:cNvSpPr>
            <a:spLocks noGrp="1" noChangeArrowheads="1"/>
          </p:cNvSpPr>
          <p:nvPr>
            <p:ph type="body" idx="1"/>
          </p:nvPr>
        </p:nvSpPr>
        <p:spPr/>
        <p:txBody>
          <a:bodyPr/>
          <a:lstStyle/>
          <a:p>
            <a:r>
              <a:rPr lang="en-US" dirty="0"/>
              <a:t>A Gaussian process is a collection of random variables, any finite number of which have a joint Gaussian distribution. A Gaussian process is completely specified by its mean function and covariance function. Gaussian Process Regression(GPR) is a non-parametric Bayesian regression approach which uses training data to provide interpolation estimates. For a known training input-output pair (X; y), GPR predicts the values of the underlying unobserved function, f*. </a:t>
            </a:r>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usually not primarily interested in drawing random functions from the prior, but want to incorporate the knowledge that the training data provides about the function. To get the posterior distribution over functions we need to restrict this joint prior distribution to contain only those functions which agree with the observed data points and rejecting the ones that disagree with the observations. Complexity of model posterior can grow as more data are added. In both plots the shaded area represents the pointwise mean plus and minus two times the standard deviation for each input value (corresponding to the 95% confidence region)</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16</a:t>
            </a:fld>
            <a:endParaRPr lang="en-CA"/>
          </a:p>
        </p:txBody>
      </p:sp>
    </p:spTree>
    <p:extLst>
      <p:ext uri="{BB962C8B-B14F-4D97-AF65-F5344CB8AC3E}">
        <p14:creationId xmlns:p14="http://schemas.microsoft.com/office/powerpoint/2010/main" val="41533397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advantages of using Gaussian Process over Graph Convolutional Networks for interpolation are:</a:t>
            </a:r>
          </a:p>
          <a:p>
            <a:pPr marL="228600" indent="-228600">
              <a:buAutoNum type="arabicPeriod"/>
            </a:pPr>
            <a:r>
              <a:rPr lang="en-US" dirty="0"/>
              <a:t>The predictions in GP are probabilistic (Gaussian) so one can compute empirical confidence intervals and not only can make predictions at test points but also estimate uncertainty in the predictions with confidence scores.</a:t>
            </a:r>
          </a:p>
          <a:p>
            <a:pPr marL="228600" indent="-228600">
              <a:buAutoNum type="arabicPeriod"/>
            </a:pPr>
            <a:r>
              <a:rPr lang="en-US" dirty="0"/>
              <a:t>Unlike GCN where only unknown points with known </a:t>
            </a:r>
            <a:r>
              <a:rPr lang="en-US" dirty="0" err="1"/>
              <a:t>neighbours</a:t>
            </a:r>
            <a:r>
              <a:rPr lang="en-US" dirty="0"/>
              <a:t> could be predicted, Gaussian Process regression allows to make predictions on continuous input locations</a:t>
            </a:r>
          </a:p>
          <a:p>
            <a:pPr marL="228600" indent="-228600">
              <a:buAutoNum type="arabicPeriod"/>
            </a:pPr>
            <a:r>
              <a:rPr lang="en-US" dirty="0"/>
              <a:t>It also provide a convenient language for expressing domain knowledge. Common knowledge is expressed through priors and different choice of kernels. </a:t>
            </a:r>
          </a:p>
          <a:p>
            <a:pPr marL="228600" indent="-228600">
              <a:buAutoNum type="arabicPeriod"/>
            </a:pPr>
            <a:r>
              <a:rPr lang="en-US" dirty="0"/>
              <a:t>In the problems with limited data, the data themselves aren’t sufficient to constrain the model predictions. Gaussian processes place a prior over functions directly rather than over model parameters. </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17</a:t>
            </a:fld>
            <a:endParaRPr lang="en-CA"/>
          </a:p>
        </p:txBody>
      </p:sp>
    </p:spTree>
    <p:extLst>
      <p:ext uri="{BB962C8B-B14F-4D97-AF65-F5344CB8AC3E}">
        <p14:creationId xmlns:p14="http://schemas.microsoft.com/office/powerpoint/2010/main" val="345314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explored different GP libraries and </a:t>
            </a:r>
            <a:r>
              <a:rPr lang="en-US" dirty="0" err="1"/>
              <a:t>analysed</a:t>
            </a:r>
            <a:r>
              <a:rPr lang="en-US" dirty="0"/>
              <a:t> how their code base can be ported to </a:t>
            </a:r>
            <a:r>
              <a:rPr lang="en-US" dirty="0" err="1"/>
              <a:t>Crypten</a:t>
            </a:r>
            <a:r>
              <a:rPr lang="en-US" dirty="0"/>
              <a:t>. The key takeaways while trying to port different GP libraries to </a:t>
            </a:r>
            <a:r>
              <a:rPr lang="en-US" dirty="0" err="1"/>
              <a:t>Crypten</a:t>
            </a:r>
            <a:r>
              <a:rPr lang="en-US" dirty="0"/>
              <a:t> were that libraries should be based on </a:t>
            </a:r>
            <a:r>
              <a:rPr lang="en-US" dirty="0" err="1"/>
              <a:t>PyTorch</a:t>
            </a:r>
            <a:r>
              <a:rPr lang="en-US" dirty="0"/>
              <a:t> to port to </a:t>
            </a:r>
            <a:r>
              <a:rPr lang="en-US" dirty="0" err="1"/>
              <a:t>Crypten</a:t>
            </a:r>
            <a:r>
              <a:rPr lang="en-US" dirty="0"/>
              <a:t>. We observed that large libraries like </a:t>
            </a:r>
            <a:r>
              <a:rPr lang="en-US" dirty="0" err="1"/>
              <a:t>gpytorch</a:t>
            </a:r>
            <a:r>
              <a:rPr lang="en-US" dirty="0"/>
              <a:t> have very large number of lines of code with specific classes like </a:t>
            </a:r>
            <a:r>
              <a:rPr lang="en-US" dirty="0" err="1"/>
              <a:t>LazyTensors</a:t>
            </a:r>
            <a:r>
              <a:rPr lang="en-US" dirty="0"/>
              <a:t> defined on top of </a:t>
            </a:r>
            <a:r>
              <a:rPr lang="en-US" dirty="0" err="1"/>
              <a:t>PyTorch</a:t>
            </a:r>
            <a:r>
              <a:rPr lang="en-US" dirty="0"/>
              <a:t> which are not easy to port to </a:t>
            </a:r>
            <a:r>
              <a:rPr lang="en-US" dirty="0" err="1"/>
              <a:t>Crypten</a:t>
            </a:r>
            <a:r>
              <a:rPr lang="en-US" dirty="0"/>
              <a:t>. Other smaller libraries like </a:t>
            </a:r>
            <a:r>
              <a:rPr lang="en-US" dirty="0" err="1"/>
              <a:t>gptorch</a:t>
            </a:r>
            <a:r>
              <a:rPr lang="en-US" dirty="0"/>
              <a:t> and pyro did not give very accurate and reliable results even in a non-MPC setting. So, we mostly focused on and studied </a:t>
            </a:r>
            <a:r>
              <a:rPr lang="en-US" dirty="0" err="1"/>
              <a:t>gpytorch</a:t>
            </a:r>
            <a:r>
              <a:rPr lang="en-US" dirty="0"/>
              <a:t> for porting </a:t>
            </a:r>
            <a:r>
              <a:rPr lang="en-US" dirty="0" err="1"/>
              <a:t>Crypten</a:t>
            </a:r>
            <a:r>
              <a:rPr lang="en-US" dirty="0"/>
              <a:t> to GP. </a:t>
            </a:r>
            <a:r>
              <a:rPr lang="en-US" dirty="0" err="1"/>
              <a:t>GPyTorch</a:t>
            </a:r>
            <a:r>
              <a:rPr lang="en-US" dirty="0"/>
              <a:t> is a Gaussian process library implemented using </a:t>
            </a:r>
            <a:r>
              <a:rPr lang="en-US" dirty="0" err="1"/>
              <a:t>PyTorch</a:t>
            </a:r>
            <a:r>
              <a:rPr lang="en-US" dirty="0"/>
              <a:t> and is designed for creating scalable, flexible, and modular Gaussian process models with ease.</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18</a:t>
            </a:fld>
            <a:endParaRPr lang="en-CA"/>
          </a:p>
        </p:txBody>
      </p:sp>
    </p:spTree>
    <p:extLst>
      <p:ext uri="{BB962C8B-B14F-4D97-AF65-F5344CB8AC3E}">
        <p14:creationId xmlns:p14="http://schemas.microsoft.com/office/powerpoint/2010/main" val="29744478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is the Gaussian Process implementation in </a:t>
            </a:r>
            <a:r>
              <a:rPr lang="en-IN" dirty="0" err="1"/>
              <a:t>gpytorch</a:t>
            </a:r>
            <a:r>
              <a:rPr lang="en-IN" dirty="0"/>
              <a:t> on Pollution Dataset</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19</a:t>
            </a:fld>
            <a:endParaRPr lang="en-CA"/>
          </a:p>
        </p:txBody>
      </p:sp>
    </p:spTree>
    <p:extLst>
      <p:ext uri="{BB962C8B-B14F-4D97-AF65-F5344CB8AC3E}">
        <p14:creationId xmlns:p14="http://schemas.microsoft.com/office/powerpoint/2010/main" val="663667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Good afternoon, everyone. I am Gauri Gupta and I am </a:t>
            </a:r>
            <a:r>
              <a:rPr lang="en-US" sz="1800" b="0" i="0" u="none" strike="noStrike" baseline="0" dirty="0" err="1">
                <a:latin typeface="CMR12"/>
              </a:rPr>
              <a:t>persuing</a:t>
            </a:r>
            <a:r>
              <a:rPr lang="en-US" sz="1800" b="0" i="0" u="none" strike="noStrike" baseline="0" dirty="0">
                <a:latin typeface="CMR12"/>
              </a:rPr>
              <a:t> my </a:t>
            </a:r>
            <a:r>
              <a:rPr lang="en-US" sz="1800" b="0" i="0" u="none" strike="noStrike" baseline="0" dirty="0" err="1">
                <a:latin typeface="CMR12"/>
              </a:rPr>
              <a:t>M.tech</a:t>
            </a:r>
            <a:r>
              <a:rPr lang="en-US" sz="1800" b="0" i="0" u="none" strike="noStrike" baseline="0" dirty="0">
                <a:latin typeface="CMR12"/>
              </a:rPr>
              <a:t> thesis under the supervision of Prof. </a:t>
            </a:r>
            <a:r>
              <a:rPr lang="en-US" sz="1800" b="0" i="0" u="none" strike="noStrike" baseline="0" dirty="0" err="1">
                <a:latin typeface="CMR12"/>
              </a:rPr>
              <a:t>Rijurekha</a:t>
            </a:r>
            <a:r>
              <a:rPr lang="en-US" sz="1800" b="0" i="0" u="none" strike="noStrike" baseline="0" dirty="0">
                <a:latin typeface="CMR12"/>
              </a:rPr>
              <a:t> Sen and my co-supervisor from the department is Prof. RK Sharma. We are working on the project of Privacy preserving Machine Learning where our aim is to do Secure Pollution prediction using GCN and GP.</a:t>
            </a:r>
          </a:p>
          <a:p>
            <a:pPr algn="l"/>
            <a:r>
              <a:rPr lang="en-US" sz="1800" b="0" i="0" u="none" strike="noStrike" baseline="0" dirty="0">
                <a:latin typeface="CMR12"/>
              </a:rPr>
              <a:t>Air pollution is one of the main problems faced by Delhi today. Cab companies have a growing vehicle feet which they are willing to instrument for measurements of traffic and air pollution. While the data from these companies can be very </a:t>
            </a:r>
            <a:r>
              <a:rPr lang="en-US" sz="1800" b="0" i="0" u="none" strike="noStrike" baseline="0" dirty="0" err="1">
                <a:latin typeface="CMR12"/>
              </a:rPr>
              <a:t>benecial</a:t>
            </a:r>
            <a:r>
              <a:rPr lang="en-US" sz="1800" b="0" i="0" u="none" strike="noStrike" baseline="0" dirty="0">
                <a:latin typeface="CMR12"/>
              </a:rPr>
              <a:t> to </a:t>
            </a:r>
            <a:r>
              <a:rPr lang="en-US" sz="1800" b="0" i="0" u="none" strike="noStrike" baseline="0" dirty="0" err="1">
                <a:latin typeface="CMR12"/>
              </a:rPr>
              <a:t>analyse</a:t>
            </a:r>
            <a:r>
              <a:rPr lang="en-US" sz="1800" b="0" i="0" u="none" strike="noStrike" baseline="0" dirty="0">
                <a:latin typeface="CMR12"/>
              </a:rPr>
              <a:t>, this data can also give</a:t>
            </a:r>
          </a:p>
          <a:p>
            <a:pPr algn="l"/>
            <a:r>
              <a:rPr lang="en-US" sz="1800" b="0" i="0" u="none" strike="noStrike" baseline="0" dirty="0">
                <a:latin typeface="CMR12"/>
              </a:rPr>
              <a:t>away the vehicle location and the number of vehicles in their fleet. </a:t>
            </a:r>
            <a:r>
              <a:rPr lang="en-US" sz="1200" b="0" i="0" u="none" strike="noStrike" baseline="0" dirty="0">
                <a:latin typeface="NimbusRomNo9L-Medi"/>
              </a:rPr>
              <a:t>This sensitive data is of high business value to these fleet companies and hence they </a:t>
            </a:r>
            <a:r>
              <a:rPr lang="en-US" sz="1200" b="0" i="0" u="none" strike="noStrike" baseline="0" dirty="0" err="1">
                <a:latin typeface="NimbusRomNo9L-Medi"/>
              </a:rPr>
              <a:t>donot</a:t>
            </a:r>
            <a:r>
              <a:rPr lang="en-US" sz="1200" b="0" i="0" u="none" strike="noStrike" baseline="0" dirty="0">
                <a:latin typeface="NimbusRomNo9L-Medi"/>
              </a:rPr>
              <a:t> want to compromise their privacy by sharing them.</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2</a:t>
            </a:fld>
            <a:endParaRPr lang="en-CA"/>
          </a:p>
        </p:txBody>
      </p:sp>
    </p:spTree>
    <p:extLst>
      <p:ext uri="{BB962C8B-B14F-4D97-AF65-F5344CB8AC3E}">
        <p14:creationId xmlns:p14="http://schemas.microsoft.com/office/powerpoint/2010/main" val="1359946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err="1"/>
              <a:t>Gpytorch</a:t>
            </a:r>
            <a:r>
              <a:rPr lang="en-US" dirty="0"/>
              <a:t> is a very large GP library implemented on </a:t>
            </a:r>
            <a:r>
              <a:rPr lang="en-US" dirty="0" err="1"/>
              <a:t>Pytorch</a:t>
            </a:r>
            <a:r>
              <a:rPr lang="en-US" dirty="0"/>
              <a:t> and deploying </a:t>
            </a:r>
            <a:r>
              <a:rPr lang="en-US" dirty="0" err="1"/>
              <a:t>Crypten</a:t>
            </a:r>
            <a:r>
              <a:rPr lang="en-US" dirty="0"/>
              <a:t> on </a:t>
            </a:r>
            <a:r>
              <a:rPr lang="en-US" dirty="0" err="1"/>
              <a:t>gpytorch</a:t>
            </a:r>
            <a:r>
              <a:rPr lang="en-US" dirty="0"/>
              <a:t> is not a trivial task, indeed a </a:t>
            </a:r>
            <a:r>
              <a:rPr lang="en-US" dirty="0" err="1"/>
              <a:t>challeging</a:t>
            </a:r>
            <a:r>
              <a:rPr lang="en-US" dirty="0"/>
              <a:t> one. Some of the challenges we are facing are: </a:t>
            </a:r>
          </a:p>
          <a:p>
            <a:pPr marL="228600" indent="-228600" algn="l">
              <a:buAutoNum type="arabicPeriod"/>
            </a:pPr>
            <a:r>
              <a:rPr lang="en-US" dirty="0" err="1"/>
              <a:t>gpytorch</a:t>
            </a:r>
            <a:r>
              <a:rPr lang="en-US" dirty="0"/>
              <a:t> converts </a:t>
            </a:r>
            <a:r>
              <a:rPr lang="en-US" dirty="0" err="1"/>
              <a:t>Pytorch</a:t>
            </a:r>
            <a:r>
              <a:rPr lang="en-US" dirty="0"/>
              <a:t> tensor to </a:t>
            </a:r>
            <a:r>
              <a:rPr lang="en-US" dirty="0" err="1"/>
              <a:t>LazyTensor</a:t>
            </a:r>
            <a:r>
              <a:rPr lang="en-US" dirty="0"/>
              <a:t> for kernel and covariance matrix calculations which is not supported on </a:t>
            </a:r>
            <a:r>
              <a:rPr lang="en-US" dirty="0" err="1"/>
              <a:t>Crypten</a:t>
            </a:r>
            <a:r>
              <a:rPr lang="en-US" dirty="0"/>
              <a:t> tensor. • </a:t>
            </a:r>
          </a:p>
          <a:p>
            <a:pPr marL="228600" indent="-228600" algn="l">
              <a:buAutoNum type="arabicPeriod"/>
            </a:pPr>
            <a:r>
              <a:rPr lang="en-US" dirty="0"/>
              <a:t>Certain bool comparisons in </a:t>
            </a:r>
            <a:r>
              <a:rPr lang="en-US" dirty="0" err="1"/>
              <a:t>gpytorch</a:t>
            </a:r>
            <a:r>
              <a:rPr lang="en-US" dirty="0"/>
              <a:t> are not compatible with MPC Tensor because </a:t>
            </a:r>
            <a:r>
              <a:rPr lang="en-US" dirty="0" err="1"/>
              <a:t>Crypten</a:t>
            </a:r>
            <a:r>
              <a:rPr lang="en-US" dirty="0"/>
              <a:t> doesn’t support bool operations without converting it into plaintext. </a:t>
            </a:r>
          </a:p>
          <a:p>
            <a:pPr marL="0" indent="0" algn="l">
              <a:buNone/>
            </a:pPr>
            <a:r>
              <a:rPr lang="en-US" dirty="0"/>
              <a:t> 3. GP uses Variational ELBO loss function from </a:t>
            </a:r>
            <a:r>
              <a:rPr lang="en-US" dirty="0" err="1"/>
              <a:t>gpytorch</a:t>
            </a:r>
            <a:r>
              <a:rPr lang="en-US" dirty="0"/>
              <a:t> library which is not supported by </a:t>
            </a:r>
            <a:r>
              <a:rPr lang="en-US" dirty="0" err="1"/>
              <a:t>Crypten</a:t>
            </a:r>
            <a:r>
              <a:rPr lang="en-US" dirty="0"/>
              <a:t>. </a:t>
            </a:r>
            <a:r>
              <a:rPr lang="en-US" dirty="0" err="1"/>
              <a:t>Crypten</a:t>
            </a:r>
            <a:r>
              <a:rPr lang="en-US" dirty="0"/>
              <a:t> currently supports very limited set of loss functions which makes the deployment of </a:t>
            </a:r>
            <a:r>
              <a:rPr lang="en-US" dirty="0" err="1"/>
              <a:t>Crypten</a:t>
            </a:r>
            <a:r>
              <a:rPr lang="en-US" dirty="0"/>
              <a:t> on GP very difficult.</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20</a:t>
            </a:fld>
            <a:endParaRPr lang="en-CA"/>
          </a:p>
        </p:txBody>
      </p:sp>
    </p:spTree>
    <p:extLst>
      <p:ext uri="{BB962C8B-B14F-4D97-AF65-F5344CB8AC3E}">
        <p14:creationId xmlns:p14="http://schemas.microsoft.com/office/powerpoint/2010/main" val="36835855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Currently, we are exploring the ease and usage of secure MPC library </a:t>
            </a:r>
            <a:r>
              <a:rPr lang="en-US" dirty="0" err="1"/>
              <a:t>Crypten</a:t>
            </a:r>
            <a:r>
              <a:rPr lang="en-US" dirty="0"/>
              <a:t> and trying to port </a:t>
            </a:r>
            <a:r>
              <a:rPr lang="en-US" dirty="0" err="1"/>
              <a:t>Crypten</a:t>
            </a:r>
            <a:r>
              <a:rPr lang="en-US" dirty="0"/>
              <a:t> in Gaussian Process for performing the interpolation task. We are currently facing several challenges in this deployment of </a:t>
            </a:r>
            <a:r>
              <a:rPr lang="en-US" dirty="0" err="1"/>
              <a:t>Crypten</a:t>
            </a:r>
            <a:r>
              <a:rPr lang="en-US" dirty="0"/>
              <a:t> to GP as mentioned above. </a:t>
            </a:r>
            <a:r>
              <a:rPr lang="en-US" dirty="0" err="1"/>
              <a:t>Crypten’s</a:t>
            </a:r>
            <a:r>
              <a:rPr lang="en-US" dirty="0"/>
              <a:t> framework needs significant coding efforts as </a:t>
            </a:r>
            <a:r>
              <a:rPr lang="en-US" dirty="0" err="1"/>
              <a:t>Crypten</a:t>
            </a:r>
            <a:r>
              <a:rPr lang="en-US" dirty="0"/>
              <a:t> currently supports few ML functions that need to be extended. The next task is to develop a working library for GP ported with </a:t>
            </a:r>
            <a:r>
              <a:rPr lang="en-US" dirty="0" err="1"/>
              <a:t>Crypten</a:t>
            </a:r>
            <a:r>
              <a:rPr lang="en-US" dirty="0"/>
              <a:t> for secure computations of interpolation on grid points. Next, we will analyze the accuracy-vs-latency trade-offs of our implementation. As pollution is a dynamically changing phenomena, and the interpolation has to run periodically, instead of a single shot ML model training, thus latency of model training using </a:t>
            </a:r>
            <a:r>
              <a:rPr lang="en-US" dirty="0" err="1"/>
              <a:t>Crypten</a:t>
            </a:r>
            <a:r>
              <a:rPr lang="en-US" dirty="0"/>
              <a:t> is important. Based on the trade-off analysis of and finding the bottleneck of computation, we will try appropriate optimizations. The work will this involve understanding of cryptographic protocols, ML and systems.</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27</a:t>
            </a:fld>
            <a:endParaRPr lang="en-CA"/>
          </a:p>
        </p:txBody>
      </p:sp>
    </p:spTree>
    <p:extLst>
      <p:ext uri="{BB962C8B-B14F-4D97-AF65-F5344CB8AC3E}">
        <p14:creationId xmlns:p14="http://schemas.microsoft.com/office/powerpoint/2010/main" val="5120114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9: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However, traffic forecasting has always been considered an “open” scientific issue, owing to the constraints of urban road network topological structure and the law of dynamic change with time. To capture the spatial and temporal dependences simultaneously, we propose a novel neural network-based traffic forecasting method, the temporal graph convolutional network (T-GCN) model, which is combined with the graph convolutional network (GCN) and the gated recurrent unit (GRU). Specifically, the GCN is used to learn complex topological structures for capturing spatial dependence and the gated recurrent unit is used to learn dynamic changes of traffic data for capturing temporal dependence. Then, the T-GCN model is employed to traffic forecasting based on the urban road network. Experiments demonstrate that our T-GCN model can obtain the </a:t>
            </a:r>
            <a:r>
              <a:rPr lang="en-US" dirty="0" err="1"/>
              <a:t>spatio</a:t>
            </a:r>
            <a:r>
              <a:rPr lang="en-US" dirty="0"/>
              <a:t>-temporal correlation from traffic data and the predictions outperform state-of-art baselines on real-world traffic datasets. </a:t>
            </a:r>
          </a:p>
          <a:p>
            <a:pPr marL="0" lvl="0" indent="0" algn="l" rtl="0">
              <a:spcBef>
                <a:spcPts val="0"/>
              </a:spcBef>
              <a:spcAft>
                <a:spcPts val="0"/>
              </a:spcAft>
              <a:buNone/>
            </a:pPr>
            <a:endParaRPr dirty="0"/>
          </a:p>
        </p:txBody>
      </p:sp>
      <p:sp>
        <p:nvSpPr>
          <p:cNvPr id="215" name="Google Shape;215;p9: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113f4fa40d_0_107: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113f4fa40d_0_107: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Spatial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indent="0">
              <a:buNone/>
            </a:pPr>
            <a:r>
              <a:rPr lang="en-US" dirty="0"/>
              <a:t>Spatial Dependence Modeling: Acquiring the complex spatial dependence is a key problem in traffic forecasting. The traditional convolutional neural network (CNN) can obtain local spatial features, but it can only be used in Euclidean space, such as images, a regular grid, etc. An urban road network is in the form of graph rather than two-dimensional grid, which means the CNN model cannot reflect the complex topological structure of the urban road network and thus cannot accurately capture spatial dependence</a:t>
            </a:r>
          </a:p>
          <a:p>
            <a:pPr marL="158750" indent="0">
              <a:buNone/>
            </a:pPr>
            <a:endParaRPr lang="en-US" dirty="0"/>
          </a:p>
          <a:p>
            <a:pPr marL="158750" indent="0">
              <a:buNone/>
            </a:pPr>
            <a:r>
              <a:rPr lang="en-US" dirty="0"/>
              <a:t>One is an 156*156 adjacency matrix, which describes the spatial relationship between roads. Each row represents one road and the values in the matrix represent the connectivity between the roads.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use the GCN model [47] to learn spatial features from traffic data. As shown in Figure 4, assuming that node 1 is a central road, the GCN model can obtain the topological relationship between the central road and its surrounding roads, encode the topological structure of the road network and the attributes on the roads, and then obtain spatial dependence.</a:t>
            </a:r>
            <a:endParaRPr lang="en-CA" dirty="0"/>
          </a:p>
          <a:p>
            <a:pPr marL="0" lvl="0" indent="0" algn="l" rtl="0">
              <a:spcBef>
                <a:spcPts val="0"/>
              </a:spcBef>
              <a:spcAft>
                <a:spcPts val="0"/>
              </a:spcAft>
              <a:buNone/>
            </a:pPr>
            <a:r>
              <a:rPr lang="en-IN" dirty="0"/>
              <a:t>Temporal</a:t>
            </a:r>
          </a:p>
          <a:p>
            <a:pPr marL="0" lvl="0" indent="0" algn="l" rtl="0">
              <a:spcBef>
                <a:spcPts val="0"/>
              </a:spcBef>
              <a:spcAft>
                <a:spcPts val="0"/>
              </a:spcAft>
              <a:buNone/>
            </a:pPr>
            <a:r>
              <a:rPr lang="en-US" dirty="0"/>
              <a:t>Acquiring the temporal dependence is another key problem in traffic forecasting. At present, the most widely used neural network model for processing sequence data is the recurrent neural network (RNN). However, due to defects such as gradient disappearance and gradient explosion, the traditional recurrent neural </a:t>
            </a:r>
            <a:endParaRPr lang="en-IN" dirty="0"/>
          </a:p>
          <a:p>
            <a:pPr marL="0" lvl="0" indent="0" algn="l" rtl="0">
              <a:spcBef>
                <a:spcPts val="0"/>
              </a:spcBef>
              <a:spcAft>
                <a:spcPts val="0"/>
              </a:spcAft>
              <a:buNone/>
            </a:pPr>
            <a:r>
              <a:rPr lang="en-US" dirty="0"/>
              <a:t>network has limitations for long-term prediction [50]. The LSTM model [51] and the GRU model [52] are variants of the recurrent neural network and have been proven to solve the above problems. The basic principles of the LSTM and GRU are roughly the same [53]. They all use gated mechanism to memorize as much long-term information as possible and are equally effective for various tasks. However, due to its complex structure, </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6"/>
        <p:cNvGrpSpPr/>
        <p:nvPr/>
      </p:nvGrpSpPr>
      <p:grpSpPr>
        <a:xfrm>
          <a:off x="0" y="0"/>
          <a:ext cx="0" cy="0"/>
          <a:chOff x="0" y="0"/>
          <a:chExt cx="0" cy="0"/>
        </a:xfrm>
      </p:grpSpPr>
      <p:sp>
        <p:nvSpPr>
          <p:cNvPr id="2797" name="Google Shape;2797;gaf8015b2e3_75_80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8" name="Google Shape;2798;gaf8015b2e3_75_8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af8015b2e3_75_77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6" name="Google Shape;2766;gaf8015b2e3_75_7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27352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54063"/>
            <a:ext cx="6705600" cy="3771900"/>
          </a:xfrm>
        </p:spPr>
      </p:sp>
      <p:sp>
        <p:nvSpPr>
          <p:cNvPr id="3" name="Notes Placeholder 2"/>
          <p:cNvSpPr>
            <a:spLocks noGrp="1"/>
          </p:cNvSpPr>
          <p:nvPr>
            <p:ph type="body" idx="1"/>
          </p:nvPr>
        </p:nvSpPr>
        <p:spPr/>
        <p:txBody>
          <a:bodyPr/>
          <a:lstStyle/>
          <a:p>
            <a:pPr marL="158750" indent="0">
              <a:buNone/>
            </a:pPr>
            <a:r>
              <a:rPr lang="en-IN" dirty="0"/>
              <a:t>Let us look at the inference of our current models</a:t>
            </a:r>
          </a:p>
          <a:p>
            <a:pPr marL="12700">
              <a:spcBef>
                <a:spcPts val="425"/>
              </a:spcBef>
            </a:pPr>
            <a:r>
              <a:rPr lang="en-US" sz="1100" b="1" spc="-11" dirty="0">
                <a:latin typeface="Carlito"/>
                <a:cs typeface="Carlito"/>
              </a:rPr>
              <a:t>Current models state:</a:t>
            </a:r>
          </a:p>
          <a:p>
            <a:pPr marL="469265" marR="0" lvl="0" indent="-456565" algn="l" defTabSz="914400" rtl="0" eaLnBrk="1" fontAlgn="auto" latinLnBrk="0" hangingPunct="1">
              <a:lnSpc>
                <a:spcPct val="100000"/>
              </a:lnSpc>
              <a:spcBef>
                <a:spcPts val="425"/>
              </a:spcBef>
              <a:spcAft>
                <a:spcPts val="0"/>
              </a:spcAft>
              <a:buClr>
                <a:srgbClr val="000000"/>
              </a:buClr>
              <a:buSzPts val="1100"/>
              <a:buFont typeface="Arial" panose="020B0604020202020204" pitchFamily="34" charset="0"/>
              <a:buChar char="•"/>
              <a:tabLst/>
              <a:defRPr/>
            </a:pPr>
            <a:r>
              <a:rPr lang="en-US" sz="1100" spc="-15" dirty="0">
                <a:latin typeface="Carlito"/>
              </a:rPr>
              <a:t>GCN model has higher RMSE but low training time. Low training time in GCN is attributed to very low size of model.</a:t>
            </a:r>
          </a:p>
          <a:p>
            <a:pPr marL="469265" indent="-456565">
              <a:spcBef>
                <a:spcPts val="425"/>
              </a:spcBef>
              <a:buFont typeface="Arial" panose="020B0604020202020204" pitchFamily="34" charset="0"/>
              <a:buChar char="•"/>
            </a:pPr>
            <a:r>
              <a:rPr lang="en-US" sz="1100" spc="-15" dirty="0">
                <a:latin typeface="Carlito"/>
              </a:rPr>
              <a:t>For other models like GP, VGP, Graph Sage, training is slow in plaintext itself, will be very slow in MPC with encrypted computations and communications.</a:t>
            </a:r>
          </a:p>
          <a:p>
            <a:pPr marL="469265" indent="-456565">
              <a:spcBef>
                <a:spcPts val="425"/>
              </a:spcBef>
              <a:buFont typeface="Arial" panose="020B0604020202020204" pitchFamily="34" charset="0"/>
              <a:buChar char="•"/>
            </a:pPr>
            <a:r>
              <a:rPr lang="en-US" sz="1100" spc="-15" dirty="0">
                <a:latin typeface="Carlito"/>
              </a:rPr>
              <a:t>Low training time in GCN is attributed to very low size of model.</a:t>
            </a:r>
          </a:p>
          <a:p>
            <a:pPr marL="355600" indent="-342900">
              <a:spcBef>
                <a:spcPts val="425"/>
              </a:spcBef>
              <a:buFont typeface="Arial" panose="020B0604020202020204" pitchFamily="34" charset="0"/>
              <a:buChar char="•"/>
            </a:pPr>
            <a:r>
              <a:rPr lang="en-US" sz="1100" spc="-15" dirty="0" err="1">
                <a:latin typeface="Carlito"/>
              </a:rPr>
              <a:t>Crypten</a:t>
            </a:r>
            <a:r>
              <a:rPr lang="en-US" sz="1100" spc="-15" dirty="0">
                <a:latin typeface="Carlito"/>
              </a:rPr>
              <a:t> training in fixed point does not converge in GCN</a:t>
            </a:r>
          </a:p>
          <a:p>
            <a:pPr marL="0" indent="0">
              <a:buNone/>
            </a:pPr>
            <a:endParaRPr lang="en-US" sz="1100" b="1" spc="-15" dirty="0">
              <a:latin typeface="Carlito"/>
            </a:endParaRPr>
          </a:p>
          <a:p>
            <a:pPr marL="0" indent="0">
              <a:buNone/>
            </a:pPr>
            <a:r>
              <a:rPr lang="en-US" sz="1100" b="1" spc="-15" dirty="0">
                <a:latin typeface="Carlito"/>
              </a:rPr>
              <a:t>So this motivates the need </a:t>
            </a:r>
            <a:r>
              <a:rPr lang="en-US" sz="1100" spc="-15" dirty="0">
                <a:latin typeface="Carlito"/>
              </a:rPr>
              <a:t>to develop more sophisticated Graph models which may result  in low RMSE values and training time.</a:t>
            </a:r>
            <a:endParaRPr lang="en-US" sz="1100" dirty="0"/>
          </a:p>
          <a:p>
            <a:pPr marL="158750" indent="0">
              <a:buNone/>
            </a:pPr>
            <a:endParaRPr lang="en-CA" dirty="0"/>
          </a:p>
        </p:txBody>
      </p:sp>
    </p:spTree>
    <p:extLst>
      <p:ext uri="{BB962C8B-B14F-4D97-AF65-F5344CB8AC3E}">
        <p14:creationId xmlns:p14="http://schemas.microsoft.com/office/powerpoint/2010/main" val="2065148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34</a:t>
            </a:fld>
            <a:endParaRPr lang="en-CA"/>
          </a:p>
        </p:txBody>
      </p:sp>
    </p:spTree>
    <p:extLst>
      <p:ext uri="{BB962C8B-B14F-4D97-AF65-F5344CB8AC3E}">
        <p14:creationId xmlns:p14="http://schemas.microsoft.com/office/powerpoint/2010/main" val="3847711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The problem involves responding to client queries based on pollution data collected by various cab and delivery companies for a particular city. The client is interested in knowing the level of pollution on their route along with how reliable the information is. At the same time, the client doesn't want to share their exact location. Similarly, the rival companies </a:t>
            </a:r>
            <a:r>
              <a:rPr lang="en-US" sz="1800" b="0" i="0" u="none" strike="noStrike" baseline="0" dirty="0">
                <a:latin typeface="NimbusRomNo9L-Medi"/>
              </a:rPr>
              <a:t>e.g. Uber, Ola,</a:t>
            </a:r>
            <a:r>
              <a:rPr lang="en-US" sz="1800" b="0" i="0" u="none" strike="noStrike" baseline="0" dirty="0">
                <a:latin typeface="CMR12"/>
              </a:rPr>
              <a:t> want their sensitive data to be secure as it is possible to estimate their fleet location using confidence </a:t>
            </a:r>
            <a:r>
              <a:rPr lang="en-CA" sz="1800" b="0" i="0" u="none" strike="noStrike" baseline="0" dirty="0">
                <a:latin typeface="CMR12"/>
              </a:rPr>
              <a:t>scores. </a:t>
            </a:r>
            <a:r>
              <a:rPr lang="en-US" sz="1200" b="0" i="0" u="none" strike="noStrike" baseline="0" dirty="0">
                <a:latin typeface="NimbusRomNo9L-Medi"/>
              </a:rPr>
              <a:t>In this project we aim to provide privacy guarantees in the above discussed scenario using secure multiparty computations on ML models like GCN and Gaussian Process Regression (GPR)</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3</a:t>
            </a:fld>
            <a:endParaRPr lang="en-CA"/>
          </a:p>
        </p:txBody>
      </p:sp>
    </p:spTree>
    <p:extLst>
      <p:ext uri="{BB962C8B-B14F-4D97-AF65-F5344CB8AC3E}">
        <p14:creationId xmlns:p14="http://schemas.microsoft.com/office/powerpoint/2010/main" val="2693261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In Prac2PC, a client could ask queries from only a single server. The client does so by engaging a 2 party computation with the server by using Yao's garbled circuits. The server only performs interpolation on its own data which meant that these 2-party queries tend to be accurate only in areas where that particular cab company’s fleet is located.</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4</a:t>
            </a:fld>
            <a:endParaRPr lang="en-CA"/>
          </a:p>
        </p:txBody>
      </p:sp>
    </p:spTree>
    <p:extLst>
      <p:ext uri="{BB962C8B-B14F-4D97-AF65-F5344CB8AC3E}">
        <p14:creationId xmlns:p14="http://schemas.microsoft.com/office/powerpoint/2010/main" val="40531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In this project, we aim to extend 2party computation to </a:t>
            </a:r>
            <a:r>
              <a:rPr lang="en-US" sz="1800" b="0" i="0" u="none" strike="noStrike" baseline="0" dirty="0" err="1">
                <a:latin typeface="CMR12"/>
              </a:rPr>
              <a:t>Prac</a:t>
            </a:r>
            <a:r>
              <a:rPr lang="en-US" sz="1800" b="0" i="0" u="none" strike="noStrike" baseline="0" dirty="0">
                <a:latin typeface="CMR12"/>
              </a:rPr>
              <a:t> MPC. 2-party secure communication protocols used in Prac2PC do not work for the multi-party setting and we needed to explore and use MPC protocols here. Then we extend this to secure interpolation across servers, where servers collectively interpolate their data and then securely answer queries. Also, joint interpolation across various servers leads to better predictions for unknown locations</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5</a:t>
            </a:fld>
            <a:endParaRPr lang="en-CA"/>
          </a:p>
        </p:txBody>
      </p:sp>
    </p:spTree>
    <p:extLst>
      <p:ext uri="{BB962C8B-B14F-4D97-AF65-F5344CB8AC3E}">
        <p14:creationId xmlns:p14="http://schemas.microsoft.com/office/powerpoint/2010/main" val="2103161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So, the phases in which our project progressed is,</a:t>
            </a:r>
          </a:p>
          <a:p>
            <a:r>
              <a:rPr lang="en-IN" dirty="0"/>
              <a:t>First we explored and understood various MPC protocols and available libraries. Next, we studied a particular </a:t>
            </a:r>
            <a:r>
              <a:rPr lang="en-IN" dirty="0" err="1"/>
              <a:t>Crypten</a:t>
            </a:r>
            <a:r>
              <a:rPr lang="en-IN" dirty="0"/>
              <a:t> library developed for secure Multiparty computations in detail. Then we aimed to extend the 2PC to secure MPC. The next task was to study various ML models for the task o interpolation of the pollution values at the unknown grid points. For this, we studied, GCN and GP. </a:t>
            </a:r>
            <a:br>
              <a:rPr lang="en-IN" dirty="0"/>
            </a:br>
            <a:r>
              <a:rPr lang="en-IN" dirty="0"/>
              <a:t>Next, we aim to port </a:t>
            </a:r>
            <a:r>
              <a:rPr lang="en-IN" dirty="0" err="1"/>
              <a:t>Crypten</a:t>
            </a:r>
            <a:r>
              <a:rPr lang="en-IN" dirty="0"/>
              <a:t> in deployment of GP</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6</a:t>
            </a:fld>
            <a:endParaRPr lang="en-CA"/>
          </a:p>
        </p:txBody>
      </p:sp>
    </p:spTree>
    <p:extLst>
      <p:ext uri="{BB962C8B-B14F-4D97-AF65-F5344CB8AC3E}">
        <p14:creationId xmlns:p14="http://schemas.microsoft.com/office/powerpoint/2010/main" val="2906241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b="0" i="0" dirty="0">
                <a:solidFill>
                  <a:srgbClr val="000000"/>
                </a:solidFill>
                <a:effectLst/>
                <a:latin typeface="Helvetica Neue"/>
              </a:rPr>
              <a:t>Let us look at the background for secure MPC. Secure multi-party computation is an abstraction that allows multiple parties to compute a function on encrypted data. The protocols are designed such that every party is able to access only their own data and data that all parties agree to reveal.</a:t>
            </a:r>
            <a:r>
              <a:rPr lang="en-US" altLang="en-US" sz="1200" dirty="0"/>
              <a:t> A secure MPC, performs the trusted computation without leaking a party’s information to others. </a:t>
            </a:r>
            <a:r>
              <a:rPr lang="en-US" sz="1800" b="0" i="0" u="none" strike="noStrike" baseline="0" dirty="0">
                <a:latin typeface="CMR12"/>
              </a:rPr>
              <a:t>Secret sharing based protocols are popular techniques to achieve secure multi-party computation. In our project we explore the library </a:t>
            </a:r>
            <a:r>
              <a:rPr lang="en-US" sz="1800" b="0" i="0" u="none" strike="noStrike" baseline="0" dirty="0" err="1">
                <a:latin typeface="CMTT12"/>
              </a:rPr>
              <a:t>Crypten</a:t>
            </a:r>
            <a:r>
              <a:rPr lang="en-US" sz="1800" b="0" i="0" u="none" strike="noStrike" baseline="0" dirty="0">
                <a:latin typeface="CMTT12"/>
              </a:rPr>
              <a:t> </a:t>
            </a:r>
            <a:r>
              <a:rPr lang="en-US" sz="1800" b="0" i="0" u="none" strike="noStrike" baseline="0" dirty="0">
                <a:latin typeface="CMR12"/>
              </a:rPr>
              <a:t>which is based on secret</a:t>
            </a:r>
            <a:r>
              <a:rPr lang="en-CA" sz="1800" b="0" i="0" u="none" strike="noStrike" baseline="0" dirty="0">
                <a:latin typeface="CMR12"/>
              </a:rPr>
              <a:t>sharing protocols.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r>
              <a:rPr lang="en-US" altLang="en-US" dirty="0"/>
              <a:t>A set of parties with </a:t>
            </a:r>
            <a:r>
              <a:rPr lang="en-US" altLang="en-US" dirty="0">
                <a:solidFill>
                  <a:schemeClr val="hlink"/>
                </a:solidFill>
              </a:rPr>
              <a:t>private</a:t>
            </a:r>
            <a:r>
              <a:rPr lang="en-US" altLang="en-US" dirty="0"/>
              <a:t> inputs wish to compute some </a:t>
            </a:r>
            <a:r>
              <a:rPr lang="en-US" altLang="en-US" dirty="0">
                <a:solidFill>
                  <a:schemeClr val="hlink"/>
                </a:solidFill>
              </a:rPr>
              <a:t>joint function</a:t>
            </a:r>
            <a:r>
              <a:rPr lang="en-US" altLang="en-US" dirty="0"/>
              <a:t> of their inputs. Parties wish to preserve some security properties. E.g., </a:t>
            </a:r>
            <a:r>
              <a:rPr lang="en-US" altLang="en-US" dirty="0">
                <a:solidFill>
                  <a:schemeClr val="folHlink"/>
                </a:solidFill>
              </a:rPr>
              <a:t>privacy</a:t>
            </a:r>
            <a:r>
              <a:rPr lang="en-US" altLang="en-US" dirty="0"/>
              <a:t> and </a:t>
            </a:r>
            <a:r>
              <a:rPr lang="en-US" altLang="en-US" dirty="0" err="1">
                <a:solidFill>
                  <a:schemeClr val="folHlink"/>
                </a:solidFill>
              </a:rPr>
              <a:t>correctness</a:t>
            </a:r>
            <a:r>
              <a:rPr lang="en-US" altLang="en-US" dirty="0" err="1"/>
              <a:t>.</a:t>
            </a:r>
            <a:r>
              <a:rPr lang="en-US" altLang="en-US" sz="800" dirty="0" err="1"/>
              <a:t>That</a:t>
            </a:r>
            <a:r>
              <a:rPr lang="en-US" altLang="en-US" sz="800" dirty="0"/>
              <a:t> is, the </a:t>
            </a:r>
            <a:r>
              <a:rPr lang="en-US" altLang="en-US" sz="800" dirty="0">
                <a:solidFill>
                  <a:schemeClr val="hlink"/>
                </a:solidFill>
              </a:rPr>
              <a:t>process of protocol computation</a:t>
            </a:r>
            <a:r>
              <a:rPr lang="en-US" altLang="en-US" sz="800" dirty="0"/>
              <a:t> reveals nothing.</a:t>
            </a:r>
          </a:p>
          <a:p>
            <a:pPr algn="l"/>
            <a:endParaRPr lang="en-CA" sz="1000" b="0" i="0" u="none" strike="noStrike" baseline="0" dirty="0">
              <a:latin typeface="CMR12"/>
            </a:endParaRPr>
          </a:p>
          <a:p>
            <a:pPr algn="just"/>
            <a:r>
              <a:rPr lang="en-US" sz="1200" b="0" i="0" dirty="0">
                <a:solidFill>
                  <a:srgbClr val="000000"/>
                </a:solidFill>
                <a:effectLst/>
                <a:latin typeface="Helvetica Neue"/>
              </a:rPr>
              <a:t>Let's look at a concrete example to better understand this abstraction. Suppose we have three parties, A, B and C that each have a private number, and together want to compute the sum of all their private numbers. A secure MPC protocol for this computation will allow each party to learn the final sum; however, they will not learn any information about the other 2 parties' individual private numbers other than the aggregate sum.</a:t>
            </a:r>
          </a:p>
          <a:p>
            <a:pPr algn="just"/>
            <a:r>
              <a:rPr lang="en-US" sz="1200" b="0" i="0" dirty="0">
                <a:solidFill>
                  <a:srgbClr val="000000"/>
                </a:solidFill>
                <a:effectLst/>
                <a:latin typeface="Helvetica Neue"/>
              </a:rPr>
              <a:t>In secure MPC, the data owner encrypts its data by splitting it using random masks into </a:t>
            </a:r>
            <a:r>
              <a:rPr lang="en-US" sz="1200" b="0" i="1" dirty="0">
                <a:solidFill>
                  <a:srgbClr val="000000"/>
                </a:solidFill>
                <a:effectLst/>
                <a:latin typeface="Helvetica Neue"/>
              </a:rPr>
              <a:t>n</a:t>
            </a:r>
            <a:r>
              <a:rPr lang="en-US" sz="1200" b="0" i="0" dirty="0">
                <a:solidFill>
                  <a:srgbClr val="000000"/>
                </a:solidFill>
                <a:effectLst/>
                <a:latin typeface="Helvetica Neue"/>
              </a:rPr>
              <a:t> random shares that can be combined to reconstruct the original data. These </a:t>
            </a:r>
            <a:r>
              <a:rPr lang="en-US" sz="1200" b="0" i="1" dirty="0">
                <a:solidFill>
                  <a:srgbClr val="000000"/>
                </a:solidFill>
                <a:effectLst/>
                <a:latin typeface="Helvetica Neue"/>
              </a:rPr>
              <a:t>n</a:t>
            </a:r>
            <a:r>
              <a:rPr lang="en-US" sz="1200" b="0" i="0" dirty="0">
                <a:solidFill>
                  <a:srgbClr val="000000"/>
                </a:solidFill>
                <a:effectLst/>
                <a:latin typeface="Helvetica Neue"/>
              </a:rPr>
              <a:t> shares are then distributed between </a:t>
            </a:r>
            <a:r>
              <a:rPr lang="en-US" sz="1200" b="0" i="1" dirty="0">
                <a:solidFill>
                  <a:srgbClr val="000000"/>
                </a:solidFill>
                <a:effectLst/>
                <a:latin typeface="Helvetica Neue"/>
              </a:rPr>
              <a:t>n</a:t>
            </a:r>
            <a:r>
              <a:rPr lang="en-US" sz="1200" b="0" i="0" dirty="0">
                <a:solidFill>
                  <a:srgbClr val="000000"/>
                </a:solidFill>
                <a:effectLst/>
                <a:latin typeface="Helvetica Neue"/>
              </a:rPr>
              <a:t> parties. This process is called </a:t>
            </a:r>
            <a:r>
              <a:rPr lang="en-US" sz="1200" b="0" i="1" dirty="0">
                <a:solidFill>
                  <a:srgbClr val="000000"/>
                </a:solidFill>
                <a:effectLst/>
                <a:latin typeface="Helvetica Neue"/>
              </a:rPr>
              <a:t>secret sharing</a:t>
            </a:r>
            <a:r>
              <a:rPr lang="en-US" sz="1200" b="0" i="0" dirty="0">
                <a:solidFill>
                  <a:srgbClr val="000000"/>
                </a:solidFill>
                <a:effectLst/>
                <a:latin typeface="Helvetica Neue"/>
              </a:rPr>
              <a:t>. The parties can compute functions on the data by operating on the secret shares and can decrypt the final result by communicating the resulting shares amongst each other.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200" dirty="0"/>
          </a:p>
          <a:p>
            <a:pPr algn="l"/>
            <a:endParaRPr lang="en-US" altLang="en-US" sz="1200" dirty="0"/>
          </a:p>
          <a:p>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7</a:t>
            </a:fld>
            <a:endParaRPr lang="en-CA"/>
          </a:p>
        </p:txBody>
      </p:sp>
    </p:spTree>
    <p:extLst>
      <p:ext uri="{BB962C8B-B14F-4D97-AF65-F5344CB8AC3E}">
        <p14:creationId xmlns:p14="http://schemas.microsoft.com/office/powerpoint/2010/main" val="2646809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0" i="0" dirty="0" err="1">
                <a:solidFill>
                  <a:srgbClr val="404040"/>
                </a:solidFill>
                <a:effectLst/>
                <a:latin typeface="Lato" panose="020B0604020202020204" pitchFamily="34" charset="0"/>
              </a:rPr>
              <a:t>CrypTen</a:t>
            </a:r>
            <a:r>
              <a:rPr lang="en-CA" b="0" i="0" dirty="0">
                <a:solidFill>
                  <a:srgbClr val="404040"/>
                </a:solidFill>
                <a:effectLst/>
                <a:latin typeface="Lato" panose="020B0604020202020204" pitchFamily="34" charset="0"/>
              </a:rPr>
              <a:t> is a Privacy Preserving Machine Learning framework written using </a:t>
            </a:r>
            <a:r>
              <a:rPr lang="en-CA" b="0" i="0" u="none" strike="noStrike" dirty="0" err="1">
                <a:solidFill>
                  <a:srgbClr val="2980B9"/>
                </a:solidFill>
                <a:effectLst/>
                <a:latin typeface="Lato" panose="020B0604020202020204" pitchFamily="34" charset="0"/>
                <a:hlinkClick r:id="rId3"/>
              </a:rPr>
              <a:t>PyTorch</a:t>
            </a:r>
            <a:r>
              <a:rPr lang="en-CA" b="0" i="0" dirty="0">
                <a:solidFill>
                  <a:srgbClr val="404040"/>
                </a:solidFill>
                <a:effectLst/>
                <a:latin typeface="Lato" panose="020B0604020202020204" pitchFamily="34" charset="0"/>
              </a:rPr>
              <a:t> that allows researchers and developers to train models using encrypted data. </a:t>
            </a:r>
            <a:r>
              <a:rPr lang="en-US" b="0" i="0" dirty="0">
                <a:solidFill>
                  <a:srgbClr val="24292F"/>
                </a:solidFill>
                <a:effectLst/>
                <a:latin typeface="-apple-system"/>
              </a:rPr>
              <a:t>It currently implements </a:t>
            </a:r>
            <a:r>
              <a:rPr lang="en-US" b="0" i="0" u="none" strike="noStrike" dirty="0">
                <a:effectLst/>
                <a:latin typeface="-apple-system"/>
                <a:hlinkClick r:id="rId4"/>
              </a:rPr>
              <a:t>Secure Multiparty Computation</a:t>
            </a:r>
            <a:r>
              <a:rPr lang="en-US" b="0" i="0" dirty="0">
                <a:solidFill>
                  <a:srgbClr val="24292F"/>
                </a:solidFill>
                <a:effectLst/>
                <a:latin typeface="-apple-system"/>
              </a:rPr>
              <a:t> as its computing backend. A</a:t>
            </a:r>
            <a:r>
              <a:rPr lang="en-US" dirty="0"/>
              <a:t>ddition is carried out by simply asking the parties to sum their secret shares and multiplication using Beaver Triples. All linear functions are represented as a combination of addition and multiplication and all non-linear functions are implemented using standard approximations which use addition and multiplication. </a:t>
            </a:r>
            <a:r>
              <a:rPr lang="en-US" dirty="0" err="1"/>
              <a:t>Crypten</a:t>
            </a:r>
            <a:r>
              <a:rPr lang="en-US" dirty="0"/>
              <a:t> is built on </a:t>
            </a:r>
            <a:r>
              <a:rPr lang="en-US" dirty="0" err="1"/>
              <a:t>Pytorch</a:t>
            </a:r>
            <a:r>
              <a:rPr lang="en-US" dirty="0"/>
              <a:t>, has a C++ implementation under the hood and </a:t>
            </a:r>
            <a:r>
              <a:rPr lang="en-US" b="0" i="0" dirty="0">
                <a:solidFill>
                  <a:schemeClr val="tx1"/>
                </a:solidFill>
                <a:effectLst/>
                <a:latin typeface="+mn-lt"/>
              </a:rPr>
              <a:t>is promising for achieving secure MPC in ML tasks.</a:t>
            </a:r>
            <a:endParaRPr lang="en-US" b="0" i="0" dirty="0">
              <a:solidFill>
                <a:srgbClr val="24292F"/>
              </a:solidFill>
              <a:effectLst/>
              <a:latin typeface="-apple-system"/>
            </a:endParaRPr>
          </a:p>
          <a:p>
            <a:pPr algn="l">
              <a:buFont typeface="+mj-lt"/>
              <a:buNone/>
            </a:pPr>
            <a:endParaRPr lang="en-US" b="0" i="0" dirty="0">
              <a:solidFill>
                <a:srgbClr val="24292F"/>
              </a:solidFill>
              <a:effectLst/>
              <a:latin typeface="-apple-system"/>
            </a:endParaRPr>
          </a:p>
          <a:p>
            <a:pPr algn="l">
              <a:buFont typeface="+mj-lt"/>
              <a:buNone/>
            </a:pPr>
            <a:endParaRPr lang="en-US" b="0" i="0" dirty="0">
              <a:solidFill>
                <a:srgbClr val="24292F"/>
              </a:solidFill>
              <a:effectLst/>
              <a:latin typeface="-apple-system"/>
            </a:endParaRPr>
          </a:p>
          <a:p>
            <a:pPr algn="l">
              <a:buFont typeface="+mj-lt"/>
              <a:buNone/>
            </a:pPr>
            <a:endParaRPr lang="en-US" b="0" i="0" dirty="0">
              <a:solidFill>
                <a:srgbClr val="24292F"/>
              </a:solidFill>
              <a:effectLst/>
              <a:latin typeface="-apple-system"/>
            </a:endParaRPr>
          </a:p>
          <a:p>
            <a:pPr algn="just"/>
            <a:r>
              <a:rPr lang="en-US" b="0" i="0" dirty="0" err="1">
                <a:solidFill>
                  <a:srgbClr val="000000"/>
                </a:solidFill>
                <a:effectLst/>
                <a:latin typeface="Helvetica Neue"/>
              </a:rPr>
              <a:t>CrypTen</a:t>
            </a:r>
            <a:r>
              <a:rPr lang="en-US" b="0" i="0" dirty="0">
                <a:solidFill>
                  <a:srgbClr val="000000"/>
                </a:solidFill>
                <a:effectLst/>
                <a:latin typeface="Helvetica Neue"/>
              </a:rPr>
              <a:t> allows you to develop models with the </a:t>
            </a:r>
            <a:r>
              <a:rPr lang="en-US" b="0" i="0" dirty="0" err="1">
                <a:solidFill>
                  <a:srgbClr val="000000"/>
                </a:solidFill>
                <a:effectLst/>
                <a:latin typeface="Helvetica Neue"/>
              </a:rPr>
              <a:t>PyTorch</a:t>
            </a:r>
            <a:r>
              <a:rPr lang="en-US" b="0" i="0" dirty="0">
                <a:solidFill>
                  <a:srgbClr val="000000"/>
                </a:solidFill>
                <a:effectLst/>
                <a:latin typeface="Helvetica Neue"/>
              </a:rPr>
              <a:t> API while performing computations on encrypted data -- without revealing the protected information. </a:t>
            </a:r>
            <a:r>
              <a:rPr lang="en-US" b="0" i="0" dirty="0" err="1">
                <a:solidFill>
                  <a:srgbClr val="000000"/>
                </a:solidFill>
                <a:effectLst/>
                <a:latin typeface="Helvetica Neue"/>
              </a:rPr>
              <a:t>CrypTen</a:t>
            </a:r>
            <a:r>
              <a:rPr lang="en-US" b="0" i="0" dirty="0">
                <a:solidFill>
                  <a:srgbClr val="000000"/>
                </a:solidFill>
                <a:effectLst/>
                <a:latin typeface="Helvetica Neue"/>
              </a:rPr>
              <a:t> ensures that sensitive or otherwise private data remains private, while still allowing model inference and training on encrypted data that may be aggregated across various organizations or users. </a:t>
            </a:r>
            <a:r>
              <a:rPr lang="en-US" b="0" i="0" dirty="0" err="1">
                <a:solidFill>
                  <a:srgbClr val="000000"/>
                </a:solidFill>
                <a:effectLst/>
                <a:latin typeface="Helvetica Neue"/>
              </a:rPr>
              <a:t>CrypTen</a:t>
            </a:r>
            <a:r>
              <a:rPr lang="en-US" b="0" i="0" dirty="0">
                <a:solidFill>
                  <a:srgbClr val="000000"/>
                </a:solidFill>
                <a:effectLst/>
                <a:latin typeface="Helvetica Neue"/>
              </a:rPr>
              <a:t> currently uses secure multiparty computation (MPC) (see (1)) as its cryptographic paradigm. To use </a:t>
            </a:r>
            <a:r>
              <a:rPr lang="en-US" b="0" i="0" dirty="0" err="1">
                <a:solidFill>
                  <a:srgbClr val="000000"/>
                </a:solidFill>
                <a:effectLst/>
                <a:latin typeface="Helvetica Neue"/>
              </a:rPr>
              <a:t>CrypTen</a:t>
            </a:r>
            <a:r>
              <a:rPr lang="en-US" b="0" i="0" dirty="0">
                <a:solidFill>
                  <a:srgbClr val="000000"/>
                </a:solidFill>
                <a:effectLst/>
                <a:latin typeface="Helvetica Neue"/>
              </a:rPr>
              <a:t> effectively, it is helpful to understand the secure MPC abstraction as well as the semi-honest adversarial model in which </a:t>
            </a:r>
            <a:r>
              <a:rPr lang="en-US" b="0" i="0" dirty="0" err="1">
                <a:solidFill>
                  <a:srgbClr val="000000"/>
                </a:solidFill>
                <a:effectLst/>
                <a:latin typeface="Helvetica Neue"/>
              </a:rPr>
              <a:t>CrypTen</a:t>
            </a:r>
            <a:r>
              <a:rPr lang="en-US" b="0" i="0" dirty="0">
                <a:solidFill>
                  <a:srgbClr val="000000"/>
                </a:solidFill>
                <a:effectLst/>
                <a:latin typeface="Helvetica Neue"/>
              </a:rPr>
              <a:t> operates. This introduction explains the basic concepts of secure MPC and the threat model. It then explores a few different use cases in which </a:t>
            </a:r>
            <a:r>
              <a:rPr lang="en-US" b="0" i="0" dirty="0" err="1">
                <a:solidFill>
                  <a:srgbClr val="000000"/>
                </a:solidFill>
                <a:effectLst/>
                <a:latin typeface="Helvetica Neue"/>
              </a:rPr>
              <a:t>CrypTen</a:t>
            </a:r>
            <a:r>
              <a:rPr lang="en-US" b="0" i="0" dirty="0">
                <a:solidFill>
                  <a:srgbClr val="000000"/>
                </a:solidFill>
                <a:effectLst/>
                <a:latin typeface="Helvetica Neue"/>
              </a:rPr>
              <a:t> may be applied.</a:t>
            </a:r>
          </a:p>
          <a:p>
            <a:pPr algn="l">
              <a:buFont typeface="+mj-lt"/>
              <a:buAutoNum type="arabicPeriod"/>
            </a:pPr>
            <a:endParaRPr lang="en-US" b="0" i="0" dirty="0">
              <a:solidFill>
                <a:srgbClr val="24292F"/>
              </a:solidFill>
              <a:effectLst/>
              <a:latin typeface="-apple-system"/>
            </a:endParaRPr>
          </a:p>
          <a:p>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8</a:t>
            </a:fld>
            <a:endParaRPr lang="en-CA"/>
          </a:p>
        </p:txBody>
      </p:sp>
    </p:spTree>
    <p:extLst>
      <p:ext uri="{BB962C8B-B14F-4D97-AF65-F5344CB8AC3E}">
        <p14:creationId xmlns:p14="http://schemas.microsoft.com/office/powerpoint/2010/main" val="6343333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CMR12"/>
              </a:rPr>
              <a:t>Let us now look at the experiment setting and pre-processing for interpolation. So, the city is divided into grids. The servers have their respective pollution values at different grid points. They secretly share these values and averaging is done on all known points. These steps may be referred to as pre-processing. For the unknown points, we perform interpolation. The interpolation needs to be done securely and the interpolated values are all secure and shared. However, the data is relatively sparse with only values for </a:t>
            </a:r>
            <a:r>
              <a:rPr lang="en-US" sz="1800" b="0" i="0" u="none" strike="noStrike" baseline="0" dirty="0">
                <a:latin typeface="CMSY10"/>
              </a:rPr>
              <a:t> </a:t>
            </a:r>
            <a:r>
              <a:rPr lang="en-US" sz="1800" b="0" i="0" u="none" strike="noStrike" baseline="0" dirty="0">
                <a:latin typeface="CMR12"/>
              </a:rPr>
              <a:t>2% grid points known in an hour. We explore two machine learning models to achieve this, i.e. using Graph Convolution Networks and using Gaussian Process Interpolation. We discuss the results and issues with these in the remaining presentation. Also note that here the objective here isn't to get the best model to solve the problem but rather to understand how interpolation and learning can happen jointly across parties using available secure protocols and libraries.</a:t>
            </a:r>
            <a:endParaRPr lang="en-CA" dirty="0"/>
          </a:p>
        </p:txBody>
      </p:sp>
      <p:sp>
        <p:nvSpPr>
          <p:cNvPr id="4" name="Slide Number Placeholder 3"/>
          <p:cNvSpPr>
            <a:spLocks noGrp="1"/>
          </p:cNvSpPr>
          <p:nvPr>
            <p:ph type="sldNum" sz="quarter" idx="5"/>
          </p:nvPr>
        </p:nvSpPr>
        <p:spPr/>
        <p:txBody>
          <a:bodyPr/>
          <a:lstStyle/>
          <a:p>
            <a:fld id="{F2D1150C-7347-413F-A83E-0C46D00983EF}" type="slidenum">
              <a:rPr lang="en-CA" smtClean="0"/>
              <a:t>9</a:t>
            </a:fld>
            <a:endParaRPr lang="en-CA"/>
          </a:p>
        </p:txBody>
      </p:sp>
    </p:spTree>
    <p:extLst>
      <p:ext uri="{BB962C8B-B14F-4D97-AF65-F5344CB8AC3E}">
        <p14:creationId xmlns:p14="http://schemas.microsoft.com/office/powerpoint/2010/main" val="2326246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62040" y="1087371"/>
            <a:ext cx="7219918" cy="1610360"/>
          </a:xfrm>
          <a:prstGeom prst="rect">
            <a:avLst/>
          </a:prstGeom>
        </p:spPr>
        <p:txBody>
          <a:bodyPr wrap="square" lIns="0" tIns="0" rIns="0" bIns="0">
            <a:spAutoFit/>
          </a:bodyPr>
          <a:lstStyle>
            <a:lvl1pPr>
              <a:defRPr sz="5200" b="0" i="0">
                <a:solidFill>
                  <a:schemeClr val="tx1"/>
                </a:solidFill>
                <a:latin typeface="Arial"/>
                <a:cs typeface="Aria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rgbClr val="595959"/>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285747" y="265149"/>
            <a:ext cx="2936875" cy="4521200"/>
          </a:xfrm>
          <a:custGeom>
            <a:avLst/>
            <a:gdLst/>
            <a:ahLst/>
            <a:cxnLst/>
            <a:rect l="l" t="t" r="r" b="b"/>
            <a:pathLst>
              <a:path w="2936875" h="4521200">
                <a:moveTo>
                  <a:pt x="2446692" y="4520991"/>
                </a:moveTo>
                <a:lnTo>
                  <a:pt x="489321" y="4520991"/>
                </a:lnTo>
                <a:lnTo>
                  <a:pt x="442195" y="4518750"/>
                </a:lnTo>
                <a:lnTo>
                  <a:pt x="396337" y="4512166"/>
                </a:lnTo>
                <a:lnTo>
                  <a:pt x="351950" y="4501444"/>
                </a:lnTo>
                <a:lnTo>
                  <a:pt x="309242" y="4486788"/>
                </a:lnTo>
                <a:lnTo>
                  <a:pt x="268415" y="4468404"/>
                </a:lnTo>
                <a:lnTo>
                  <a:pt x="229677" y="4446496"/>
                </a:lnTo>
                <a:lnTo>
                  <a:pt x="193231" y="4421271"/>
                </a:lnTo>
                <a:lnTo>
                  <a:pt x="159283" y="4392932"/>
                </a:lnTo>
                <a:lnTo>
                  <a:pt x="128038" y="4361686"/>
                </a:lnTo>
                <a:lnTo>
                  <a:pt x="99702" y="4327736"/>
                </a:lnTo>
                <a:lnTo>
                  <a:pt x="74478" y="4291289"/>
                </a:lnTo>
                <a:lnTo>
                  <a:pt x="52573" y="4252550"/>
                </a:lnTo>
                <a:lnTo>
                  <a:pt x="34191" y="4211723"/>
                </a:lnTo>
                <a:lnTo>
                  <a:pt x="19537" y="4169013"/>
                </a:lnTo>
                <a:lnTo>
                  <a:pt x="8818" y="4124626"/>
                </a:lnTo>
                <a:lnTo>
                  <a:pt x="2237" y="4078767"/>
                </a:lnTo>
                <a:lnTo>
                  <a:pt x="0" y="4031641"/>
                </a:lnTo>
                <a:lnTo>
                  <a:pt x="234" y="489359"/>
                </a:lnTo>
                <a:lnTo>
                  <a:pt x="2478" y="442230"/>
                </a:lnTo>
                <a:lnTo>
                  <a:pt x="9065" y="396369"/>
                </a:lnTo>
                <a:lnTo>
                  <a:pt x="19790" y="351981"/>
                </a:lnTo>
                <a:lnTo>
                  <a:pt x="34449" y="309270"/>
                </a:lnTo>
                <a:lnTo>
                  <a:pt x="52837" y="268442"/>
                </a:lnTo>
                <a:lnTo>
                  <a:pt x="74747" y="229701"/>
                </a:lnTo>
                <a:lnTo>
                  <a:pt x="99976" y="193254"/>
                </a:lnTo>
                <a:lnTo>
                  <a:pt x="128317" y="159304"/>
                </a:lnTo>
                <a:lnTo>
                  <a:pt x="159566" y="128057"/>
                </a:lnTo>
                <a:lnTo>
                  <a:pt x="193518" y="99718"/>
                </a:lnTo>
                <a:lnTo>
                  <a:pt x="229967" y="74493"/>
                </a:lnTo>
                <a:lnTo>
                  <a:pt x="268708" y="52585"/>
                </a:lnTo>
                <a:lnTo>
                  <a:pt x="309537" y="34201"/>
                </a:lnTo>
                <a:lnTo>
                  <a:pt x="352248" y="19546"/>
                </a:lnTo>
                <a:lnTo>
                  <a:pt x="396635" y="8823"/>
                </a:lnTo>
                <a:lnTo>
                  <a:pt x="442495" y="2240"/>
                </a:lnTo>
                <a:lnTo>
                  <a:pt x="489621" y="0"/>
                </a:lnTo>
                <a:lnTo>
                  <a:pt x="2446992" y="0"/>
                </a:lnTo>
                <a:lnTo>
                  <a:pt x="2495364" y="2394"/>
                </a:lnTo>
                <a:lnTo>
                  <a:pt x="2542915" y="9489"/>
                </a:lnTo>
                <a:lnTo>
                  <a:pt x="2589325" y="21152"/>
                </a:lnTo>
                <a:lnTo>
                  <a:pt x="2634273" y="37250"/>
                </a:lnTo>
                <a:lnTo>
                  <a:pt x="2677437" y="57649"/>
                </a:lnTo>
                <a:lnTo>
                  <a:pt x="2718496" y="82218"/>
                </a:lnTo>
                <a:lnTo>
                  <a:pt x="2757130" y="110822"/>
                </a:lnTo>
                <a:lnTo>
                  <a:pt x="2793016" y="143329"/>
                </a:lnTo>
                <a:lnTo>
                  <a:pt x="2825524" y="179223"/>
                </a:lnTo>
                <a:lnTo>
                  <a:pt x="2854128" y="217861"/>
                </a:lnTo>
                <a:lnTo>
                  <a:pt x="2878695" y="258923"/>
                </a:lnTo>
                <a:lnTo>
                  <a:pt x="2899091" y="302088"/>
                </a:lnTo>
                <a:lnTo>
                  <a:pt x="2915185" y="347035"/>
                </a:lnTo>
                <a:lnTo>
                  <a:pt x="2926842" y="393443"/>
                </a:lnTo>
                <a:lnTo>
                  <a:pt x="2933930" y="440991"/>
                </a:lnTo>
                <a:lnTo>
                  <a:pt x="2936316" y="489359"/>
                </a:lnTo>
                <a:lnTo>
                  <a:pt x="2936091" y="4031641"/>
                </a:lnTo>
                <a:lnTo>
                  <a:pt x="2933847" y="4078767"/>
                </a:lnTo>
                <a:lnTo>
                  <a:pt x="2927259" y="4124626"/>
                </a:lnTo>
                <a:lnTo>
                  <a:pt x="2916533" y="4169013"/>
                </a:lnTo>
                <a:lnTo>
                  <a:pt x="2901875" y="4211723"/>
                </a:lnTo>
                <a:lnTo>
                  <a:pt x="2883488" y="4252550"/>
                </a:lnTo>
                <a:lnTo>
                  <a:pt x="2861578" y="4291289"/>
                </a:lnTo>
                <a:lnTo>
                  <a:pt x="2836350" y="4327736"/>
                </a:lnTo>
                <a:lnTo>
                  <a:pt x="2808009" y="4361686"/>
                </a:lnTo>
                <a:lnTo>
                  <a:pt x="2776760" y="4392932"/>
                </a:lnTo>
                <a:lnTo>
                  <a:pt x="2742809" y="4421271"/>
                </a:lnTo>
                <a:lnTo>
                  <a:pt x="2706359" y="4446496"/>
                </a:lnTo>
                <a:lnTo>
                  <a:pt x="2667617" y="4468404"/>
                </a:lnTo>
                <a:lnTo>
                  <a:pt x="2626787" y="4486788"/>
                </a:lnTo>
                <a:lnTo>
                  <a:pt x="2584075" y="4501444"/>
                </a:lnTo>
                <a:lnTo>
                  <a:pt x="2539685" y="4512166"/>
                </a:lnTo>
                <a:lnTo>
                  <a:pt x="2493822" y="4518750"/>
                </a:lnTo>
                <a:lnTo>
                  <a:pt x="2446692" y="4520991"/>
                </a:lnTo>
                <a:close/>
              </a:path>
            </a:pathLst>
          </a:custGeom>
          <a:solidFill>
            <a:srgbClr val="EDEDED"/>
          </a:solidFill>
        </p:spPr>
        <p:txBody>
          <a:bodyPr wrap="square" lIns="0" tIns="0" rIns="0" bIns="0" rtlCol="0"/>
          <a:lstStyle/>
          <a:p>
            <a:endParaRPr/>
          </a:p>
        </p:txBody>
      </p:sp>
      <p:sp>
        <p:nvSpPr>
          <p:cNvPr id="17" name="bg object 17"/>
          <p:cNvSpPr/>
          <p:nvPr/>
        </p:nvSpPr>
        <p:spPr>
          <a:xfrm>
            <a:off x="2285747" y="265149"/>
            <a:ext cx="2936875" cy="4521200"/>
          </a:xfrm>
          <a:custGeom>
            <a:avLst/>
            <a:gdLst/>
            <a:ahLst/>
            <a:cxnLst/>
            <a:rect l="l" t="t" r="r" b="b"/>
            <a:pathLst>
              <a:path w="2936875" h="4521200">
                <a:moveTo>
                  <a:pt x="234" y="489359"/>
                </a:moveTo>
                <a:lnTo>
                  <a:pt x="2478" y="442230"/>
                </a:lnTo>
                <a:lnTo>
                  <a:pt x="9065" y="396369"/>
                </a:lnTo>
                <a:lnTo>
                  <a:pt x="19790" y="351981"/>
                </a:lnTo>
                <a:lnTo>
                  <a:pt x="34449" y="309270"/>
                </a:lnTo>
                <a:lnTo>
                  <a:pt x="52837" y="268442"/>
                </a:lnTo>
                <a:lnTo>
                  <a:pt x="74747" y="229701"/>
                </a:lnTo>
                <a:lnTo>
                  <a:pt x="99976" y="193254"/>
                </a:lnTo>
                <a:lnTo>
                  <a:pt x="128317" y="159304"/>
                </a:lnTo>
                <a:lnTo>
                  <a:pt x="159566" y="128057"/>
                </a:lnTo>
                <a:lnTo>
                  <a:pt x="193518" y="99718"/>
                </a:lnTo>
                <a:lnTo>
                  <a:pt x="229967" y="74493"/>
                </a:lnTo>
                <a:lnTo>
                  <a:pt x="268708" y="52585"/>
                </a:lnTo>
                <a:lnTo>
                  <a:pt x="309537" y="34201"/>
                </a:lnTo>
                <a:lnTo>
                  <a:pt x="352248" y="19546"/>
                </a:lnTo>
                <a:lnTo>
                  <a:pt x="396635" y="8823"/>
                </a:lnTo>
                <a:lnTo>
                  <a:pt x="442495" y="2240"/>
                </a:lnTo>
                <a:lnTo>
                  <a:pt x="489621" y="0"/>
                </a:lnTo>
                <a:lnTo>
                  <a:pt x="2446992" y="0"/>
                </a:lnTo>
                <a:lnTo>
                  <a:pt x="2495364" y="2394"/>
                </a:lnTo>
                <a:lnTo>
                  <a:pt x="2542915" y="9489"/>
                </a:lnTo>
                <a:lnTo>
                  <a:pt x="2589325" y="21152"/>
                </a:lnTo>
                <a:lnTo>
                  <a:pt x="2634273" y="37250"/>
                </a:lnTo>
                <a:lnTo>
                  <a:pt x="2677437" y="57649"/>
                </a:lnTo>
                <a:lnTo>
                  <a:pt x="2718496" y="82217"/>
                </a:lnTo>
                <a:lnTo>
                  <a:pt x="2757130" y="110822"/>
                </a:lnTo>
                <a:lnTo>
                  <a:pt x="2793016" y="143329"/>
                </a:lnTo>
                <a:lnTo>
                  <a:pt x="2825524" y="179223"/>
                </a:lnTo>
                <a:lnTo>
                  <a:pt x="2854128" y="217861"/>
                </a:lnTo>
                <a:lnTo>
                  <a:pt x="2878695" y="258923"/>
                </a:lnTo>
                <a:lnTo>
                  <a:pt x="2899091" y="302088"/>
                </a:lnTo>
                <a:lnTo>
                  <a:pt x="2915185" y="347035"/>
                </a:lnTo>
                <a:lnTo>
                  <a:pt x="2926842" y="393443"/>
                </a:lnTo>
                <a:lnTo>
                  <a:pt x="2933930" y="440991"/>
                </a:lnTo>
                <a:lnTo>
                  <a:pt x="2936316" y="489359"/>
                </a:lnTo>
                <a:lnTo>
                  <a:pt x="2936091" y="4031641"/>
                </a:lnTo>
                <a:lnTo>
                  <a:pt x="2933847" y="4078767"/>
                </a:lnTo>
                <a:lnTo>
                  <a:pt x="2927259" y="4124626"/>
                </a:lnTo>
                <a:lnTo>
                  <a:pt x="2916533" y="4169013"/>
                </a:lnTo>
                <a:lnTo>
                  <a:pt x="2901875" y="4211722"/>
                </a:lnTo>
                <a:lnTo>
                  <a:pt x="2883488" y="4252549"/>
                </a:lnTo>
                <a:lnTo>
                  <a:pt x="2861578" y="4291289"/>
                </a:lnTo>
                <a:lnTo>
                  <a:pt x="2836350" y="4327736"/>
                </a:lnTo>
                <a:lnTo>
                  <a:pt x="2808009" y="4361685"/>
                </a:lnTo>
                <a:lnTo>
                  <a:pt x="2776760" y="4392932"/>
                </a:lnTo>
                <a:lnTo>
                  <a:pt x="2742809" y="4421271"/>
                </a:lnTo>
                <a:lnTo>
                  <a:pt x="2706359" y="4446496"/>
                </a:lnTo>
                <a:lnTo>
                  <a:pt x="2667617" y="4468404"/>
                </a:lnTo>
                <a:lnTo>
                  <a:pt x="2626787" y="4486788"/>
                </a:lnTo>
                <a:lnTo>
                  <a:pt x="2584075" y="4501444"/>
                </a:lnTo>
                <a:lnTo>
                  <a:pt x="2539685" y="4512166"/>
                </a:lnTo>
                <a:lnTo>
                  <a:pt x="2493822" y="4518750"/>
                </a:lnTo>
                <a:lnTo>
                  <a:pt x="2446692" y="4520990"/>
                </a:lnTo>
                <a:lnTo>
                  <a:pt x="489321" y="4520990"/>
                </a:lnTo>
                <a:lnTo>
                  <a:pt x="442195" y="4518750"/>
                </a:lnTo>
                <a:lnTo>
                  <a:pt x="396337" y="4512166"/>
                </a:lnTo>
                <a:lnTo>
                  <a:pt x="351950" y="4501444"/>
                </a:lnTo>
                <a:lnTo>
                  <a:pt x="309242" y="4486788"/>
                </a:lnTo>
                <a:lnTo>
                  <a:pt x="268415" y="4468404"/>
                </a:lnTo>
                <a:lnTo>
                  <a:pt x="229677" y="4446496"/>
                </a:lnTo>
                <a:lnTo>
                  <a:pt x="193231" y="4421271"/>
                </a:lnTo>
                <a:lnTo>
                  <a:pt x="159283" y="4392932"/>
                </a:lnTo>
                <a:lnTo>
                  <a:pt x="128038" y="4361685"/>
                </a:lnTo>
                <a:lnTo>
                  <a:pt x="99702" y="4327736"/>
                </a:lnTo>
                <a:lnTo>
                  <a:pt x="74478" y="4291289"/>
                </a:lnTo>
                <a:lnTo>
                  <a:pt x="52573" y="4252549"/>
                </a:lnTo>
                <a:lnTo>
                  <a:pt x="34191" y="4211722"/>
                </a:lnTo>
                <a:lnTo>
                  <a:pt x="19537" y="4169013"/>
                </a:lnTo>
                <a:lnTo>
                  <a:pt x="8818" y="4124626"/>
                </a:lnTo>
                <a:lnTo>
                  <a:pt x="2237" y="4078767"/>
                </a:lnTo>
                <a:lnTo>
                  <a:pt x="0" y="4031641"/>
                </a:lnTo>
                <a:lnTo>
                  <a:pt x="234" y="489359"/>
                </a:lnTo>
                <a:close/>
              </a:path>
            </a:pathLst>
          </a:custGeom>
          <a:ln w="9524">
            <a:solidFill>
              <a:srgbClr val="595959"/>
            </a:solidFill>
          </a:ln>
        </p:spPr>
        <p:txBody>
          <a:bodyPr wrap="square" lIns="0" tIns="0" rIns="0" bIns="0" rtlCol="0"/>
          <a:lstStyle/>
          <a:p>
            <a:endParaRPr/>
          </a:p>
        </p:txBody>
      </p:sp>
      <p:sp>
        <p:nvSpPr>
          <p:cNvPr id="18" name="bg object 18"/>
          <p:cNvSpPr/>
          <p:nvPr/>
        </p:nvSpPr>
        <p:spPr>
          <a:xfrm>
            <a:off x="347384" y="1776253"/>
            <a:ext cx="1524000" cy="1493520"/>
          </a:xfrm>
          <a:custGeom>
            <a:avLst/>
            <a:gdLst/>
            <a:ahLst/>
            <a:cxnLst/>
            <a:rect l="l" t="t" r="r" b="b"/>
            <a:pathLst>
              <a:path w="1524000" h="1493520">
                <a:moveTo>
                  <a:pt x="0" y="0"/>
                </a:moveTo>
                <a:lnTo>
                  <a:pt x="1523996" y="0"/>
                </a:lnTo>
                <a:lnTo>
                  <a:pt x="1523996" y="1493089"/>
                </a:lnTo>
                <a:lnTo>
                  <a:pt x="0" y="1493089"/>
                </a:lnTo>
                <a:lnTo>
                  <a:pt x="0" y="0"/>
                </a:lnTo>
                <a:close/>
              </a:path>
            </a:pathLst>
          </a:custGeom>
          <a:ln w="28574">
            <a:solidFill>
              <a:srgbClr val="93C37C"/>
            </a:solidFill>
          </a:ln>
        </p:spPr>
        <p:txBody>
          <a:bodyPr wrap="square" lIns="0" tIns="0" rIns="0" bIns="0" rtlCol="0"/>
          <a:lstStyle/>
          <a:p>
            <a:endParaRPr/>
          </a:p>
        </p:txBody>
      </p:sp>
      <p:sp>
        <p:nvSpPr>
          <p:cNvPr id="19" name="bg object 19"/>
          <p:cNvSpPr/>
          <p:nvPr/>
        </p:nvSpPr>
        <p:spPr>
          <a:xfrm>
            <a:off x="377636" y="1792496"/>
            <a:ext cx="1473835" cy="1449705"/>
          </a:xfrm>
          <a:custGeom>
            <a:avLst/>
            <a:gdLst/>
            <a:ahLst/>
            <a:cxnLst/>
            <a:rect l="l" t="t" r="r" b="b"/>
            <a:pathLst>
              <a:path w="1473835" h="1449705">
                <a:moveTo>
                  <a:pt x="0" y="0"/>
                </a:moveTo>
                <a:lnTo>
                  <a:pt x="1473597" y="0"/>
                </a:lnTo>
                <a:lnTo>
                  <a:pt x="1473597" y="1449297"/>
                </a:lnTo>
                <a:lnTo>
                  <a:pt x="0" y="1449297"/>
                </a:lnTo>
                <a:lnTo>
                  <a:pt x="0" y="0"/>
                </a:lnTo>
                <a:close/>
              </a:path>
            </a:pathLst>
          </a:custGeom>
          <a:ln w="28574">
            <a:solidFill>
              <a:srgbClr val="DF6666"/>
            </a:solidFill>
          </a:ln>
        </p:spPr>
        <p:txBody>
          <a:bodyPr wrap="square" lIns="0" tIns="0" rIns="0" bIns="0" rtlCol="0"/>
          <a:lstStyle/>
          <a:p>
            <a:endParaRPr/>
          </a:p>
        </p:txBody>
      </p:sp>
      <p:sp>
        <p:nvSpPr>
          <p:cNvPr id="20" name="bg object 20"/>
          <p:cNvSpPr/>
          <p:nvPr/>
        </p:nvSpPr>
        <p:spPr>
          <a:xfrm>
            <a:off x="401926" y="1819953"/>
            <a:ext cx="1431290" cy="1403985"/>
          </a:xfrm>
          <a:custGeom>
            <a:avLst/>
            <a:gdLst/>
            <a:ahLst/>
            <a:cxnLst/>
            <a:rect l="l" t="t" r="r" b="b"/>
            <a:pathLst>
              <a:path w="1431289" h="1403985">
                <a:moveTo>
                  <a:pt x="0" y="0"/>
                </a:moveTo>
                <a:lnTo>
                  <a:pt x="1430697" y="0"/>
                </a:lnTo>
                <a:lnTo>
                  <a:pt x="1430697" y="1403689"/>
                </a:lnTo>
                <a:lnTo>
                  <a:pt x="0" y="1403689"/>
                </a:lnTo>
                <a:lnTo>
                  <a:pt x="0" y="0"/>
                </a:lnTo>
                <a:close/>
              </a:path>
            </a:pathLst>
          </a:custGeom>
          <a:ln w="28574">
            <a:solidFill>
              <a:srgbClr val="6EA8DB"/>
            </a:solidFill>
          </a:ln>
        </p:spPr>
        <p:txBody>
          <a:bodyPr wrap="square" lIns="0" tIns="0" rIns="0" bIns="0" rtlCol="0"/>
          <a:lstStyle/>
          <a:p>
            <a:endParaRPr/>
          </a:p>
        </p:txBody>
      </p:sp>
      <p:sp>
        <p:nvSpPr>
          <p:cNvPr id="21" name="bg object 21"/>
          <p:cNvSpPr/>
          <p:nvPr/>
        </p:nvSpPr>
        <p:spPr>
          <a:xfrm>
            <a:off x="432523" y="1904644"/>
            <a:ext cx="1361440" cy="1006475"/>
          </a:xfrm>
          <a:custGeom>
            <a:avLst/>
            <a:gdLst/>
            <a:ahLst/>
            <a:cxnLst/>
            <a:rect l="l" t="t" r="r" b="b"/>
            <a:pathLst>
              <a:path w="1361439" h="1006475">
                <a:moveTo>
                  <a:pt x="1361122" y="0"/>
                </a:moveTo>
                <a:lnTo>
                  <a:pt x="1086586" y="0"/>
                </a:lnTo>
                <a:lnTo>
                  <a:pt x="814946" y="0"/>
                </a:lnTo>
                <a:lnTo>
                  <a:pt x="814946" y="247802"/>
                </a:lnTo>
                <a:lnTo>
                  <a:pt x="543293" y="247802"/>
                </a:lnTo>
                <a:lnTo>
                  <a:pt x="543293" y="0"/>
                </a:lnTo>
                <a:lnTo>
                  <a:pt x="271640" y="0"/>
                </a:lnTo>
                <a:lnTo>
                  <a:pt x="0" y="0"/>
                </a:lnTo>
                <a:lnTo>
                  <a:pt x="0" y="247802"/>
                </a:lnTo>
                <a:lnTo>
                  <a:pt x="0" y="501497"/>
                </a:lnTo>
                <a:lnTo>
                  <a:pt x="0" y="752233"/>
                </a:lnTo>
                <a:lnTo>
                  <a:pt x="0" y="1005928"/>
                </a:lnTo>
                <a:lnTo>
                  <a:pt x="271640" y="1005928"/>
                </a:lnTo>
                <a:lnTo>
                  <a:pt x="271640" y="752233"/>
                </a:lnTo>
                <a:lnTo>
                  <a:pt x="543293" y="752233"/>
                </a:lnTo>
                <a:lnTo>
                  <a:pt x="543293" y="1005928"/>
                </a:lnTo>
                <a:lnTo>
                  <a:pt x="814946" y="1005928"/>
                </a:lnTo>
                <a:lnTo>
                  <a:pt x="1086586" y="1005928"/>
                </a:lnTo>
                <a:lnTo>
                  <a:pt x="1361122" y="1005928"/>
                </a:lnTo>
                <a:lnTo>
                  <a:pt x="1361122" y="752233"/>
                </a:lnTo>
                <a:lnTo>
                  <a:pt x="1086586" y="752233"/>
                </a:lnTo>
                <a:lnTo>
                  <a:pt x="814946" y="752233"/>
                </a:lnTo>
                <a:lnTo>
                  <a:pt x="814946" y="501497"/>
                </a:lnTo>
                <a:lnTo>
                  <a:pt x="1086586" y="501497"/>
                </a:lnTo>
                <a:lnTo>
                  <a:pt x="1361122" y="501497"/>
                </a:lnTo>
                <a:lnTo>
                  <a:pt x="1361122" y="247802"/>
                </a:lnTo>
                <a:lnTo>
                  <a:pt x="1361122" y="0"/>
                </a:lnTo>
                <a:close/>
              </a:path>
            </a:pathLst>
          </a:custGeom>
          <a:solidFill>
            <a:srgbClr val="000000"/>
          </a:solidFill>
        </p:spPr>
        <p:txBody>
          <a:bodyPr wrap="square" lIns="0" tIns="0" rIns="0" bIns="0" rtlCol="0"/>
          <a:lstStyle/>
          <a:p>
            <a:endParaRPr/>
          </a:p>
        </p:txBody>
      </p:sp>
      <p:sp>
        <p:nvSpPr>
          <p:cNvPr id="22" name="bg object 22"/>
          <p:cNvSpPr/>
          <p:nvPr/>
        </p:nvSpPr>
        <p:spPr>
          <a:xfrm>
            <a:off x="432524" y="2910569"/>
            <a:ext cx="271780" cy="236220"/>
          </a:xfrm>
          <a:custGeom>
            <a:avLst/>
            <a:gdLst/>
            <a:ahLst/>
            <a:cxnLst/>
            <a:rect l="l" t="t" r="r" b="b"/>
            <a:pathLst>
              <a:path w="271780" h="236219">
                <a:moveTo>
                  <a:pt x="271649" y="235999"/>
                </a:moveTo>
                <a:lnTo>
                  <a:pt x="0" y="235999"/>
                </a:lnTo>
                <a:lnTo>
                  <a:pt x="0" y="0"/>
                </a:lnTo>
                <a:lnTo>
                  <a:pt x="271649" y="0"/>
                </a:lnTo>
                <a:lnTo>
                  <a:pt x="271649" y="235999"/>
                </a:lnTo>
                <a:close/>
              </a:path>
            </a:pathLst>
          </a:custGeom>
          <a:solidFill>
            <a:srgbClr val="B6B6B6"/>
          </a:solidFill>
        </p:spPr>
        <p:txBody>
          <a:bodyPr wrap="square" lIns="0" tIns="0" rIns="0" bIns="0" rtlCol="0"/>
          <a:lstStyle/>
          <a:p>
            <a:endParaRPr/>
          </a:p>
        </p:txBody>
      </p:sp>
      <p:sp>
        <p:nvSpPr>
          <p:cNvPr id="23" name="bg object 23"/>
          <p:cNvSpPr/>
          <p:nvPr/>
        </p:nvSpPr>
        <p:spPr>
          <a:xfrm>
            <a:off x="704173" y="2910569"/>
            <a:ext cx="271780" cy="236220"/>
          </a:xfrm>
          <a:custGeom>
            <a:avLst/>
            <a:gdLst/>
            <a:ahLst/>
            <a:cxnLst/>
            <a:rect l="l" t="t" r="r" b="b"/>
            <a:pathLst>
              <a:path w="271780" h="236219">
                <a:moveTo>
                  <a:pt x="271649" y="235999"/>
                </a:moveTo>
                <a:lnTo>
                  <a:pt x="0" y="235999"/>
                </a:lnTo>
                <a:lnTo>
                  <a:pt x="0" y="0"/>
                </a:lnTo>
                <a:lnTo>
                  <a:pt x="271649" y="0"/>
                </a:lnTo>
                <a:lnTo>
                  <a:pt x="271649" y="235999"/>
                </a:lnTo>
                <a:close/>
              </a:path>
            </a:pathLst>
          </a:custGeom>
          <a:solidFill>
            <a:srgbClr val="000000"/>
          </a:solidFill>
        </p:spPr>
        <p:txBody>
          <a:bodyPr wrap="square" lIns="0" tIns="0" rIns="0" bIns="0" rtlCol="0"/>
          <a:lstStyle/>
          <a:p>
            <a:endParaRPr/>
          </a:p>
        </p:txBody>
      </p:sp>
      <p:sp>
        <p:nvSpPr>
          <p:cNvPr id="24" name="bg object 24"/>
          <p:cNvSpPr/>
          <p:nvPr/>
        </p:nvSpPr>
        <p:spPr>
          <a:xfrm>
            <a:off x="975823" y="2910569"/>
            <a:ext cx="271780" cy="236220"/>
          </a:xfrm>
          <a:custGeom>
            <a:avLst/>
            <a:gdLst/>
            <a:ahLst/>
            <a:cxnLst/>
            <a:rect l="l" t="t" r="r" b="b"/>
            <a:pathLst>
              <a:path w="271780" h="236219">
                <a:moveTo>
                  <a:pt x="271649" y="235999"/>
                </a:moveTo>
                <a:lnTo>
                  <a:pt x="0" y="235999"/>
                </a:lnTo>
                <a:lnTo>
                  <a:pt x="0" y="0"/>
                </a:lnTo>
                <a:lnTo>
                  <a:pt x="271649" y="0"/>
                </a:lnTo>
                <a:lnTo>
                  <a:pt x="271649" y="235999"/>
                </a:lnTo>
                <a:close/>
              </a:path>
            </a:pathLst>
          </a:custGeom>
          <a:solidFill>
            <a:srgbClr val="B6B6B6"/>
          </a:solidFill>
        </p:spPr>
        <p:txBody>
          <a:bodyPr wrap="square" lIns="0" tIns="0" rIns="0" bIns="0" rtlCol="0"/>
          <a:lstStyle/>
          <a:p>
            <a:endParaRPr/>
          </a:p>
        </p:txBody>
      </p:sp>
      <p:sp>
        <p:nvSpPr>
          <p:cNvPr id="25" name="bg object 25"/>
          <p:cNvSpPr/>
          <p:nvPr/>
        </p:nvSpPr>
        <p:spPr>
          <a:xfrm>
            <a:off x="1247470" y="2910573"/>
            <a:ext cx="546735" cy="236220"/>
          </a:xfrm>
          <a:custGeom>
            <a:avLst/>
            <a:gdLst/>
            <a:ahLst/>
            <a:cxnLst/>
            <a:rect l="l" t="t" r="r" b="b"/>
            <a:pathLst>
              <a:path w="546735" h="236219">
                <a:moveTo>
                  <a:pt x="546176" y="0"/>
                </a:moveTo>
                <a:lnTo>
                  <a:pt x="271640" y="0"/>
                </a:lnTo>
                <a:lnTo>
                  <a:pt x="0" y="0"/>
                </a:lnTo>
                <a:lnTo>
                  <a:pt x="0" y="236004"/>
                </a:lnTo>
                <a:lnTo>
                  <a:pt x="271640" y="236004"/>
                </a:lnTo>
                <a:lnTo>
                  <a:pt x="546176" y="236004"/>
                </a:lnTo>
                <a:lnTo>
                  <a:pt x="546176" y="0"/>
                </a:lnTo>
                <a:close/>
              </a:path>
            </a:pathLst>
          </a:custGeom>
          <a:solidFill>
            <a:srgbClr val="000000"/>
          </a:solidFill>
        </p:spPr>
        <p:txBody>
          <a:bodyPr wrap="square" lIns="0" tIns="0" rIns="0" bIns="0" rtlCol="0"/>
          <a:lstStyle/>
          <a:p>
            <a:endParaRPr/>
          </a:p>
        </p:txBody>
      </p:sp>
      <p:sp>
        <p:nvSpPr>
          <p:cNvPr id="26" name="bg object 26"/>
          <p:cNvSpPr/>
          <p:nvPr/>
        </p:nvSpPr>
        <p:spPr>
          <a:xfrm>
            <a:off x="418249" y="1890363"/>
            <a:ext cx="1390015" cy="1270635"/>
          </a:xfrm>
          <a:custGeom>
            <a:avLst/>
            <a:gdLst/>
            <a:ahLst/>
            <a:cxnLst/>
            <a:rect l="l" t="t" r="r" b="b"/>
            <a:pathLst>
              <a:path w="1390014" h="1270635">
                <a:moveTo>
                  <a:pt x="14274" y="0"/>
                </a:moveTo>
                <a:lnTo>
                  <a:pt x="14274" y="1270479"/>
                </a:lnTo>
              </a:path>
              <a:path w="1390014" h="1270635">
                <a:moveTo>
                  <a:pt x="285924" y="0"/>
                </a:moveTo>
                <a:lnTo>
                  <a:pt x="285924" y="1270479"/>
                </a:lnTo>
              </a:path>
              <a:path w="1390014" h="1270635">
                <a:moveTo>
                  <a:pt x="557573" y="0"/>
                </a:moveTo>
                <a:lnTo>
                  <a:pt x="557573" y="1270479"/>
                </a:lnTo>
              </a:path>
              <a:path w="1390014" h="1270635">
                <a:moveTo>
                  <a:pt x="829223" y="0"/>
                </a:moveTo>
                <a:lnTo>
                  <a:pt x="829223" y="1270479"/>
                </a:lnTo>
              </a:path>
              <a:path w="1390014" h="1270635">
                <a:moveTo>
                  <a:pt x="1100872" y="0"/>
                </a:moveTo>
                <a:lnTo>
                  <a:pt x="1100872" y="1270479"/>
                </a:lnTo>
              </a:path>
              <a:path w="1390014" h="1270635">
                <a:moveTo>
                  <a:pt x="1375397" y="0"/>
                </a:moveTo>
                <a:lnTo>
                  <a:pt x="1375397" y="1270479"/>
                </a:lnTo>
              </a:path>
              <a:path w="1390014" h="1270635">
                <a:moveTo>
                  <a:pt x="0" y="14274"/>
                </a:moveTo>
                <a:lnTo>
                  <a:pt x="1389672" y="14274"/>
                </a:lnTo>
              </a:path>
              <a:path w="1390014" h="1270635">
                <a:moveTo>
                  <a:pt x="0" y="262076"/>
                </a:moveTo>
                <a:lnTo>
                  <a:pt x="1389672" y="262076"/>
                </a:lnTo>
              </a:path>
              <a:path w="1390014" h="1270635">
                <a:moveTo>
                  <a:pt x="0" y="515773"/>
                </a:moveTo>
                <a:lnTo>
                  <a:pt x="1389672" y="515773"/>
                </a:lnTo>
              </a:path>
              <a:path w="1390014" h="1270635">
                <a:moveTo>
                  <a:pt x="0" y="766505"/>
                </a:moveTo>
                <a:lnTo>
                  <a:pt x="1389672" y="766505"/>
                </a:lnTo>
              </a:path>
              <a:path w="1390014" h="1270635">
                <a:moveTo>
                  <a:pt x="0" y="1020205"/>
                </a:moveTo>
                <a:lnTo>
                  <a:pt x="1389672" y="1020205"/>
                </a:lnTo>
              </a:path>
              <a:path w="1390014" h="1270635">
                <a:moveTo>
                  <a:pt x="0" y="1256204"/>
                </a:moveTo>
                <a:lnTo>
                  <a:pt x="1389672" y="1256204"/>
                </a:lnTo>
              </a:path>
            </a:pathLst>
          </a:custGeom>
          <a:ln w="28574">
            <a:solidFill>
              <a:srgbClr val="6EA8DB"/>
            </a:solidFill>
          </a:ln>
        </p:spPr>
        <p:txBody>
          <a:bodyPr wrap="square" lIns="0" tIns="0" rIns="0" bIns="0" rtlCol="0"/>
          <a:lstStyle/>
          <a:p>
            <a:endParaRPr/>
          </a:p>
        </p:txBody>
      </p:sp>
      <p:sp>
        <p:nvSpPr>
          <p:cNvPr id="27" name="bg object 27"/>
          <p:cNvSpPr/>
          <p:nvPr/>
        </p:nvSpPr>
        <p:spPr>
          <a:xfrm>
            <a:off x="2655794" y="633148"/>
            <a:ext cx="616585" cy="3877310"/>
          </a:xfrm>
          <a:custGeom>
            <a:avLst/>
            <a:gdLst/>
            <a:ahLst/>
            <a:cxnLst/>
            <a:rect l="l" t="t" r="r" b="b"/>
            <a:pathLst>
              <a:path w="616585" h="3877310">
                <a:moveTo>
                  <a:pt x="513498" y="3877192"/>
                </a:moveTo>
                <a:lnTo>
                  <a:pt x="102699" y="3877192"/>
                </a:lnTo>
                <a:lnTo>
                  <a:pt x="62722" y="3869122"/>
                </a:lnTo>
                <a:lnTo>
                  <a:pt x="30078" y="3847114"/>
                </a:lnTo>
                <a:lnTo>
                  <a:pt x="8069" y="3814470"/>
                </a:lnTo>
                <a:lnTo>
                  <a:pt x="0" y="3774492"/>
                </a:lnTo>
                <a:lnTo>
                  <a:pt x="0" y="102702"/>
                </a:lnTo>
                <a:lnTo>
                  <a:pt x="8069" y="62726"/>
                </a:lnTo>
                <a:lnTo>
                  <a:pt x="30079" y="30079"/>
                </a:lnTo>
                <a:lnTo>
                  <a:pt x="62722" y="8070"/>
                </a:lnTo>
                <a:lnTo>
                  <a:pt x="102699" y="0"/>
                </a:lnTo>
                <a:lnTo>
                  <a:pt x="513498" y="0"/>
                </a:lnTo>
                <a:lnTo>
                  <a:pt x="552792" y="7817"/>
                </a:lnTo>
                <a:lnTo>
                  <a:pt x="586124" y="30081"/>
                </a:lnTo>
                <a:lnTo>
                  <a:pt x="608380" y="63398"/>
                </a:lnTo>
                <a:lnTo>
                  <a:pt x="616198" y="102702"/>
                </a:lnTo>
                <a:lnTo>
                  <a:pt x="616198" y="3774492"/>
                </a:lnTo>
                <a:lnTo>
                  <a:pt x="608128" y="3814470"/>
                </a:lnTo>
                <a:lnTo>
                  <a:pt x="586120" y="3847114"/>
                </a:lnTo>
                <a:lnTo>
                  <a:pt x="553476" y="3869122"/>
                </a:lnTo>
                <a:lnTo>
                  <a:pt x="513498" y="3877192"/>
                </a:lnTo>
                <a:close/>
              </a:path>
            </a:pathLst>
          </a:custGeom>
          <a:solidFill>
            <a:srgbClr val="B3A7D6"/>
          </a:solidFill>
        </p:spPr>
        <p:txBody>
          <a:bodyPr wrap="square" lIns="0" tIns="0" rIns="0" bIns="0" rtlCol="0"/>
          <a:lstStyle/>
          <a:p>
            <a:endParaRPr/>
          </a:p>
        </p:txBody>
      </p:sp>
      <p:sp>
        <p:nvSpPr>
          <p:cNvPr id="28" name="bg object 28"/>
          <p:cNvSpPr/>
          <p:nvPr/>
        </p:nvSpPr>
        <p:spPr>
          <a:xfrm>
            <a:off x="2655794" y="633148"/>
            <a:ext cx="616585" cy="3877310"/>
          </a:xfrm>
          <a:custGeom>
            <a:avLst/>
            <a:gdLst/>
            <a:ahLst/>
            <a:cxnLst/>
            <a:rect l="l" t="t" r="r" b="b"/>
            <a:pathLst>
              <a:path w="616585" h="3877310">
                <a:moveTo>
                  <a:pt x="0" y="102702"/>
                </a:moveTo>
                <a:lnTo>
                  <a:pt x="8069" y="62726"/>
                </a:lnTo>
                <a:lnTo>
                  <a:pt x="30078" y="30081"/>
                </a:lnTo>
                <a:lnTo>
                  <a:pt x="62722" y="8070"/>
                </a:lnTo>
                <a:lnTo>
                  <a:pt x="102699" y="0"/>
                </a:lnTo>
                <a:lnTo>
                  <a:pt x="513498" y="0"/>
                </a:lnTo>
                <a:lnTo>
                  <a:pt x="552792" y="7817"/>
                </a:lnTo>
                <a:lnTo>
                  <a:pt x="586123" y="30079"/>
                </a:lnTo>
                <a:lnTo>
                  <a:pt x="608380" y="63398"/>
                </a:lnTo>
                <a:lnTo>
                  <a:pt x="616198" y="102702"/>
                </a:lnTo>
                <a:lnTo>
                  <a:pt x="616198" y="3774492"/>
                </a:lnTo>
                <a:lnTo>
                  <a:pt x="608128" y="3814470"/>
                </a:lnTo>
                <a:lnTo>
                  <a:pt x="586120" y="3847114"/>
                </a:lnTo>
                <a:lnTo>
                  <a:pt x="553476" y="3869122"/>
                </a:lnTo>
                <a:lnTo>
                  <a:pt x="513498" y="3877192"/>
                </a:lnTo>
                <a:lnTo>
                  <a:pt x="102699" y="3877192"/>
                </a:lnTo>
                <a:lnTo>
                  <a:pt x="62722" y="3869122"/>
                </a:lnTo>
                <a:lnTo>
                  <a:pt x="30078" y="3847114"/>
                </a:lnTo>
                <a:lnTo>
                  <a:pt x="8069" y="3814470"/>
                </a:lnTo>
                <a:lnTo>
                  <a:pt x="0" y="3774492"/>
                </a:lnTo>
                <a:lnTo>
                  <a:pt x="0" y="102702"/>
                </a:lnTo>
                <a:close/>
              </a:path>
            </a:pathLst>
          </a:custGeom>
          <a:ln w="9524">
            <a:solidFill>
              <a:srgbClr val="595959"/>
            </a:solidFill>
          </a:ln>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11"/>
        <p:cNvGrpSpPr/>
        <p:nvPr/>
      </p:nvGrpSpPr>
      <p:grpSpPr>
        <a:xfrm>
          <a:off x="0" y="0"/>
          <a:ext cx="0" cy="0"/>
          <a:chOff x="0" y="0"/>
          <a:chExt cx="0" cy="0"/>
        </a:xfrm>
      </p:grpSpPr>
    </p:spTree>
    <p:extLst>
      <p:ext uri="{BB962C8B-B14F-4D97-AF65-F5344CB8AC3E}">
        <p14:creationId xmlns:p14="http://schemas.microsoft.com/office/powerpoint/2010/main" val="35236885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84724" y="505247"/>
            <a:ext cx="8374551" cy="409575"/>
          </a:xfrm>
          <a:prstGeom prst="rect">
            <a:avLst/>
          </a:prstGeom>
        </p:spPr>
        <p:txBody>
          <a:bodyPr wrap="square" lIns="0" tIns="0" rIns="0" bIns="0">
            <a:spAutoFit/>
          </a:bodyPr>
          <a:lstStyle>
            <a:lvl1pPr>
              <a:defRPr sz="2500" b="0" i="0">
                <a:solidFill>
                  <a:schemeClr val="tx1"/>
                </a:solidFill>
                <a:latin typeface="Arial"/>
                <a:cs typeface="Arial"/>
              </a:defRPr>
            </a:lvl1pPr>
          </a:lstStyle>
          <a:p>
            <a:endParaRPr/>
          </a:p>
        </p:txBody>
      </p:sp>
      <p:sp>
        <p:nvSpPr>
          <p:cNvPr id="3" name="Holder 3"/>
          <p:cNvSpPr>
            <a:spLocks noGrp="1"/>
          </p:cNvSpPr>
          <p:nvPr>
            <p:ph type="body" idx="1"/>
          </p:nvPr>
        </p:nvSpPr>
        <p:spPr>
          <a:xfrm>
            <a:off x="439066" y="1685251"/>
            <a:ext cx="8265867" cy="1287780"/>
          </a:xfrm>
          <a:prstGeom prst="rect">
            <a:avLst/>
          </a:prstGeom>
        </p:spPr>
        <p:txBody>
          <a:bodyPr wrap="square" lIns="0" tIns="0" rIns="0" bIns="0">
            <a:spAutoFit/>
          </a:bodyPr>
          <a:lstStyle>
            <a:lvl1pPr>
              <a:defRPr sz="1800" b="0" i="0">
                <a:solidFill>
                  <a:srgbClr val="595959"/>
                </a:solidFill>
                <a:latin typeface="Arial"/>
                <a:cs typeface="Aria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7/8/2022</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creativecommons.org/licenses/by-nc-nd/3.0/" TargetMode="External"/><Relationship Id="rId5" Type="http://schemas.openxmlformats.org/officeDocument/2006/relationships/hyperlink" Target="https://indiadailydigital.com/2020/top-news/air-pollution-spikes-in-delhi/" TargetMode="Externa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s://biz.libretexts.org/Courses/Lumen_Learning/Book:_Human_Resources_Management_(Lumen)/06:_Module_3:_Human_Capital_Trends/06.9:_Challenges_in_People_Analytics"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8" Type="http://schemas.openxmlformats.org/officeDocument/2006/relationships/hyperlink" Target="https://eprint.iacr.org/2020/300.pdf" TargetMode="External"/><Relationship Id="rId3" Type="http://schemas.openxmlformats.org/officeDocument/2006/relationships/hyperlink" Target="https://github.com/facebookresearch/CrypTen" TargetMode="External"/><Relationship Id="rId7" Type="http://schemas.openxmlformats.org/officeDocument/2006/relationships/hyperlink" Target="https://en.wikipedia.org/wiki/Inverse-variance/_weighting" TargetMode="External"/><Relationship Id="rId12" Type="http://schemas.openxmlformats.org/officeDocument/2006/relationships/hyperlink" Target="https://github.com/jair-jr/driverBehaviorDataset"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hyperlink" Target="http://www.gaussianprocess.org/gpml/chapters/RW2.pdf" TargetMode="External"/><Relationship Id="rId11" Type="http://schemas.openxmlformats.org/officeDocument/2006/relationships/hyperlink" Target="https://journals.plos.org/plosone/article?id=10.1371/journal.pone.0174959" TargetMode="External"/><Relationship Id="rId5" Type="http://schemas.openxmlformats.org/officeDocument/2006/relationships/hyperlink" Target="https://dl.acm.org/doi/pdf/10.1145/3411501.3419432" TargetMode="External"/><Relationship Id="rId10" Type="http://schemas.openxmlformats.org/officeDocument/2006/relationships/hyperlink" Target="https://timesofindia.indiatimes.com/city/delhi/iit-team-to-mount-devices-on-200-cluster-buses-to-check-air-pollution/articleshow/69965333.cms" TargetMode="External"/><Relationship Id="rId4" Type="http://schemas.openxmlformats.org/officeDocument/2006/relationships/hyperlink" Target="https://github.com/cornellius-gp/gpytorch" TargetMode="External"/><Relationship Id="rId9" Type="http://schemas.openxmlformats.org/officeDocument/2006/relationships/hyperlink" Target="https://dl.acm.org/doi/pdf/10.5555/1882723.1882737"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l.acm.org/doi/pdf/10.1145/3411501.3419432"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1064-9F2C-47A4-91D2-DBF81E6884FF}"/>
              </a:ext>
            </a:extLst>
          </p:cNvPr>
          <p:cNvSpPr>
            <a:spLocks noGrp="1"/>
          </p:cNvSpPr>
          <p:nvPr>
            <p:ph type="title"/>
          </p:nvPr>
        </p:nvSpPr>
        <p:spPr>
          <a:xfrm>
            <a:off x="384724" y="1706799"/>
            <a:ext cx="8374551" cy="384721"/>
          </a:xfrm>
        </p:spPr>
        <p:txBody>
          <a:bodyPr/>
          <a:lstStyle/>
          <a:p>
            <a:pPr algn="ctr"/>
            <a:r>
              <a:rPr lang="en-IN" dirty="0"/>
              <a:t>Privacy Preserving Machine Learning Training</a:t>
            </a:r>
            <a:endParaRPr lang="en-CA" dirty="0"/>
          </a:p>
        </p:txBody>
      </p:sp>
      <p:sp>
        <p:nvSpPr>
          <p:cNvPr id="4" name="TextBox 3">
            <a:extLst>
              <a:ext uri="{FF2B5EF4-FFF2-40B4-BE49-F238E27FC236}">
                <a16:creationId xmlns:a16="http://schemas.microsoft.com/office/drawing/2014/main" id="{31B183E1-CC0F-4FBA-A9C2-9685388E91C4}"/>
              </a:ext>
            </a:extLst>
          </p:cNvPr>
          <p:cNvSpPr txBox="1"/>
          <p:nvPr/>
        </p:nvSpPr>
        <p:spPr>
          <a:xfrm>
            <a:off x="2135200" y="2552700"/>
            <a:ext cx="4873598" cy="1115690"/>
          </a:xfrm>
          <a:prstGeom prst="rect">
            <a:avLst/>
          </a:prstGeom>
          <a:noFill/>
        </p:spPr>
        <p:txBody>
          <a:bodyPr wrap="square">
            <a:spAutoFit/>
          </a:bodyPr>
          <a:lstStyle/>
          <a:p>
            <a:pPr marL="12700" algn="ctr">
              <a:lnSpc>
                <a:spcPct val="100000"/>
              </a:lnSpc>
              <a:spcBef>
                <a:spcPts val="100"/>
              </a:spcBef>
            </a:pPr>
            <a:r>
              <a:rPr lang="en-US" sz="1600" spc="-5" dirty="0">
                <a:latin typeface="Arial"/>
                <a:cs typeface="Arial"/>
              </a:rPr>
              <a:t>Gauri Gupta - 2017MT60207</a:t>
            </a:r>
          </a:p>
          <a:p>
            <a:pPr marL="12700" algn="ctr">
              <a:lnSpc>
                <a:spcPct val="100000"/>
              </a:lnSpc>
              <a:spcBef>
                <a:spcPts val="100"/>
              </a:spcBef>
            </a:pPr>
            <a:endParaRPr lang="en-US" sz="1600" spc="-5" dirty="0">
              <a:latin typeface="Arial"/>
              <a:cs typeface="Arial"/>
            </a:endParaRPr>
          </a:p>
          <a:p>
            <a:pPr marL="12700" algn="ctr">
              <a:lnSpc>
                <a:spcPct val="100000"/>
              </a:lnSpc>
              <a:spcBef>
                <a:spcPts val="100"/>
              </a:spcBef>
            </a:pPr>
            <a:r>
              <a:rPr lang="en-US" sz="1600" spc="-5" dirty="0">
                <a:latin typeface="Arial"/>
                <a:cs typeface="Arial"/>
              </a:rPr>
              <a:t>Under the </a:t>
            </a:r>
            <a:r>
              <a:rPr lang="en-US" sz="1600" dirty="0">
                <a:latin typeface="Arial"/>
                <a:cs typeface="Arial"/>
              </a:rPr>
              <a:t>supervision </a:t>
            </a:r>
            <a:r>
              <a:rPr lang="en-US" sz="1600" spc="-5" dirty="0">
                <a:latin typeface="Arial"/>
                <a:cs typeface="Arial"/>
              </a:rPr>
              <a:t>of Prof. </a:t>
            </a:r>
            <a:r>
              <a:rPr lang="en-US" sz="1600" spc="-5" dirty="0" err="1">
                <a:latin typeface="Arial"/>
                <a:cs typeface="Arial"/>
              </a:rPr>
              <a:t>Rijurekha</a:t>
            </a:r>
            <a:r>
              <a:rPr lang="en-US" sz="1600" spc="-80" dirty="0">
                <a:latin typeface="Arial"/>
                <a:cs typeface="Arial"/>
              </a:rPr>
              <a:t> </a:t>
            </a:r>
            <a:r>
              <a:rPr lang="en-US" sz="1600" spc="-5" dirty="0">
                <a:latin typeface="Arial"/>
                <a:cs typeface="Arial"/>
              </a:rPr>
              <a:t>Sen</a:t>
            </a:r>
          </a:p>
          <a:p>
            <a:pPr marL="12700" algn="ctr">
              <a:lnSpc>
                <a:spcPct val="100000"/>
              </a:lnSpc>
              <a:spcBef>
                <a:spcPts val="100"/>
              </a:spcBef>
            </a:pPr>
            <a:r>
              <a:rPr lang="en-US" sz="1600" spc="-5" dirty="0">
                <a:latin typeface="Arial"/>
                <a:cs typeface="Arial"/>
              </a:rPr>
              <a:t>Co-supervisor: Prof. RK Sharma</a:t>
            </a:r>
            <a:endParaRPr lang="en-US" sz="1600" dirty="0">
              <a:latin typeface="Arial"/>
              <a:cs typeface="Arial"/>
            </a:endParaRPr>
          </a:p>
        </p:txBody>
      </p:sp>
      <p:sp>
        <p:nvSpPr>
          <p:cNvPr id="6" name="object 5">
            <a:extLst>
              <a:ext uri="{FF2B5EF4-FFF2-40B4-BE49-F238E27FC236}">
                <a16:creationId xmlns:a16="http://schemas.microsoft.com/office/drawing/2014/main" id="{BEDFF728-DFDB-4D19-B4D9-821A633756DA}"/>
              </a:ext>
            </a:extLst>
          </p:cNvPr>
          <p:cNvSpPr/>
          <p:nvPr/>
        </p:nvSpPr>
        <p:spPr>
          <a:xfrm>
            <a:off x="7321111" y="4408848"/>
            <a:ext cx="1380380" cy="358430"/>
          </a:xfrm>
          <a:prstGeom prst="rect">
            <a:avLst/>
          </a:prstGeom>
          <a:blipFill>
            <a:blip r:embed="rId3" cstate="print"/>
            <a:stretch>
              <a:fillRect/>
            </a:stretch>
          </a:blipFill>
        </p:spPr>
        <p:txBody>
          <a:bodyPr wrap="square" lIns="0" tIns="0" rIns="0" bIns="0" rtlCol="0"/>
          <a:lstStyle/>
          <a:p>
            <a:endParaRPr sz="1350"/>
          </a:p>
        </p:txBody>
      </p:sp>
    </p:spTree>
    <p:extLst>
      <p:ext uri="{BB962C8B-B14F-4D97-AF65-F5344CB8AC3E}">
        <p14:creationId xmlns:p14="http://schemas.microsoft.com/office/powerpoint/2010/main" val="1010412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628649" y="820341"/>
            <a:ext cx="7879841" cy="2225406"/>
          </a:xfrm>
          <a:prstGeom prst="rect">
            <a:avLst/>
          </a:prstGeom>
        </p:spPr>
        <p:txBody>
          <a:bodyPr vert="horz" lIns="91440" tIns="45720" rIns="91440" bIns="45720" rtlCol="0" anchor="b">
            <a:normAutofit/>
          </a:bodyPr>
          <a:lstStyle/>
          <a:p>
            <a:pPr marL="12700" algn="ctr" rtl="0">
              <a:lnSpc>
                <a:spcPct val="90000"/>
              </a:lnSpc>
              <a:spcBef>
                <a:spcPct val="0"/>
              </a:spcBef>
            </a:pPr>
            <a:br>
              <a:rPr lang="en-US" sz="6000" kern="1200" spc="-5" dirty="0">
                <a:solidFill>
                  <a:schemeClr val="tx1"/>
                </a:solidFill>
                <a:latin typeface="+mj-lt"/>
                <a:ea typeface="+mj-ea"/>
                <a:cs typeface="+mj-cs"/>
              </a:rPr>
            </a:br>
            <a:r>
              <a:rPr lang="en-US" sz="4800" kern="1200" spc="-5" dirty="0">
                <a:solidFill>
                  <a:schemeClr val="tx1"/>
                </a:solidFill>
                <a:latin typeface="+mj-lt"/>
                <a:ea typeface="+mj-ea"/>
                <a:cs typeface="+mj-cs"/>
              </a:rPr>
              <a:t>GCN </a:t>
            </a:r>
            <a:r>
              <a:rPr lang="en-US" sz="4800" kern="1200" spc="-10" dirty="0">
                <a:solidFill>
                  <a:schemeClr val="tx1"/>
                </a:solidFill>
                <a:latin typeface="+mj-lt"/>
                <a:ea typeface="+mj-ea"/>
                <a:cs typeface="+mj-cs"/>
              </a:rPr>
              <a:t>for</a:t>
            </a:r>
            <a:r>
              <a:rPr lang="en-US" sz="4800" kern="1200" spc="-200" dirty="0">
                <a:solidFill>
                  <a:schemeClr val="tx1"/>
                </a:solidFill>
                <a:latin typeface="+mj-lt"/>
                <a:ea typeface="+mj-ea"/>
                <a:cs typeface="+mj-cs"/>
              </a:rPr>
              <a:t> </a:t>
            </a:r>
            <a:r>
              <a:rPr lang="en-US" sz="4800" kern="1200" spc="-5" dirty="0">
                <a:solidFill>
                  <a:schemeClr val="tx1"/>
                </a:solidFill>
                <a:latin typeface="+mj-lt"/>
                <a:ea typeface="+mj-ea"/>
                <a:cs typeface="+mj-cs"/>
              </a:rPr>
              <a:t>Interpolation</a:t>
            </a:r>
            <a:endParaRPr lang="en-US" sz="6000" kern="1200" dirty="0">
              <a:solidFill>
                <a:schemeClr val="tx1"/>
              </a:solidFill>
              <a:latin typeface="+mj-lt"/>
              <a:ea typeface="+mj-ea"/>
              <a:cs typeface="+mj-cs"/>
            </a:endParaRPr>
          </a:p>
        </p:txBody>
      </p:sp>
      <p:sp>
        <p:nvSpPr>
          <p:cNvPr id="20" name="Rectangle 1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3248374"/>
            <a:ext cx="7879842"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10162" y="1761629"/>
            <a:ext cx="41148" cy="29600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835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854399" y="1556962"/>
            <a:ext cx="224154" cy="2030730"/>
          </a:xfrm>
          <a:prstGeom prst="rect">
            <a:avLst/>
          </a:prstGeom>
        </p:spPr>
        <p:txBody>
          <a:bodyPr vert="vert270" wrap="square" lIns="0" tIns="0" rIns="0" bIns="0" rtlCol="0">
            <a:spAutoFit/>
          </a:bodyPr>
          <a:lstStyle/>
          <a:p>
            <a:pPr marL="12700">
              <a:lnSpc>
                <a:spcPts val="1645"/>
              </a:lnSpc>
            </a:pPr>
            <a:r>
              <a:rPr sz="1400" spc="-5" dirty="0">
                <a:latin typeface="Arial"/>
                <a:cs typeface="Arial"/>
              </a:rPr>
              <a:t>Convolutional Layer </a:t>
            </a:r>
            <a:r>
              <a:rPr sz="1400" dirty="0">
                <a:latin typeface="Arial"/>
                <a:cs typeface="Arial"/>
              </a:rPr>
              <a:t>2 x</a:t>
            </a:r>
            <a:r>
              <a:rPr sz="1400" spc="-90" dirty="0">
                <a:latin typeface="Arial"/>
                <a:cs typeface="Arial"/>
              </a:rPr>
              <a:t> </a:t>
            </a:r>
            <a:r>
              <a:rPr sz="1400" dirty="0">
                <a:latin typeface="Arial"/>
                <a:cs typeface="Arial"/>
              </a:rPr>
              <a:t>8</a:t>
            </a:r>
            <a:endParaRPr sz="1400">
              <a:latin typeface="Arial"/>
              <a:cs typeface="Arial"/>
            </a:endParaRPr>
          </a:p>
        </p:txBody>
      </p:sp>
      <p:grpSp>
        <p:nvGrpSpPr>
          <p:cNvPr id="3" name="object 3"/>
          <p:cNvGrpSpPr/>
          <p:nvPr/>
        </p:nvGrpSpPr>
        <p:grpSpPr>
          <a:xfrm>
            <a:off x="3442055" y="628386"/>
            <a:ext cx="626110" cy="3886835"/>
            <a:chOff x="3442055" y="628386"/>
            <a:chExt cx="626110" cy="3886835"/>
          </a:xfrm>
        </p:grpSpPr>
        <p:sp>
          <p:nvSpPr>
            <p:cNvPr id="4" name="object 4"/>
            <p:cNvSpPr/>
            <p:nvPr/>
          </p:nvSpPr>
          <p:spPr>
            <a:xfrm>
              <a:off x="3446817" y="633148"/>
              <a:ext cx="616585" cy="3877310"/>
            </a:xfrm>
            <a:custGeom>
              <a:avLst/>
              <a:gdLst/>
              <a:ahLst/>
              <a:cxnLst/>
              <a:rect l="l" t="t" r="r" b="b"/>
              <a:pathLst>
                <a:path w="616585" h="3877310">
                  <a:moveTo>
                    <a:pt x="513498" y="3877192"/>
                  </a:moveTo>
                  <a:lnTo>
                    <a:pt x="102699" y="3877192"/>
                  </a:lnTo>
                  <a:lnTo>
                    <a:pt x="62722" y="3869122"/>
                  </a:lnTo>
                  <a:lnTo>
                    <a:pt x="30078" y="3847114"/>
                  </a:lnTo>
                  <a:lnTo>
                    <a:pt x="8069" y="3814470"/>
                  </a:lnTo>
                  <a:lnTo>
                    <a:pt x="0" y="3774492"/>
                  </a:lnTo>
                  <a:lnTo>
                    <a:pt x="0" y="102702"/>
                  </a:lnTo>
                  <a:lnTo>
                    <a:pt x="8069" y="62726"/>
                  </a:lnTo>
                  <a:lnTo>
                    <a:pt x="30079" y="30079"/>
                  </a:lnTo>
                  <a:lnTo>
                    <a:pt x="62722" y="8070"/>
                  </a:lnTo>
                  <a:lnTo>
                    <a:pt x="102699" y="0"/>
                  </a:lnTo>
                  <a:lnTo>
                    <a:pt x="513498" y="0"/>
                  </a:lnTo>
                  <a:lnTo>
                    <a:pt x="552792" y="7817"/>
                  </a:lnTo>
                  <a:lnTo>
                    <a:pt x="586124" y="30081"/>
                  </a:lnTo>
                  <a:lnTo>
                    <a:pt x="608380" y="63398"/>
                  </a:lnTo>
                  <a:lnTo>
                    <a:pt x="616198" y="102702"/>
                  </a:lnTo>
                  <a:lnTo>
                    <a:pt x="616198" y="3774492"/>
                  </a:lnTo>
                  <a:lnTo>
                    <a:pt x="608128" y="3814470"/>
                  </a:lnTo>
                  <a:lnTo>
                    <a:pt x="586120" y="3847114"/>
                  </a:lnTo>
                  <a:lnTo>
                    <a:pt x="553476" y="3869122"/>
                  </a:lnTo>
                  <a:lnTo>
                    <a:pt x="513498" y="3877192"/>
                  </a:lnTo>
                  <a:close/>
                </a:path>
              </a:pathLst>
            </a:custGeom>
            <a:solidFill>
              <a:srgbClr val="B3A7D6"/>
            </a:solidFill>
          </p:spPr>
          <p:txBody>
            <a:bodyPr wrap="square" lIns="0" tIns="0" rIns="0" bIns="0" rtlCol="0"/>
            <a:lstStyle/>
            <a:p>
              <a:endParaRPr/>
            </a:p>
          </p:txBody>
        </p:sp>
        <p:sp>
          <p:nvSpPr>
            <p:cNvPr id="5" name="object 5"/>
            <p:cNvSpPr/>
            <p:nvPr/>
          </p:nvSpPr>
          <p:spPr>
            <a:xfrm>
              <a:off x="3446817" y="633148"/>
              <a:ext cx="616585" cy="3877310"/>
            </a:xfrm>
            <a:custGeom>
              <a:avLst/>
              <a:gdLst/>
              <a:ahLst/>
              <a:cxnLst/>
              <a:rect l="l" t="t" r="r" b="b"/>
              <a:pathLst>
                <a:path w="616585" h="3877310">
                  <a:moveTo>
                    <a:pt x="0" y="102702"/>
                  </a:moveTo>
                  <a:lnTo>
                    <a:pt x="8069" y="62726"/>
                  </a:lnTo>
                  <a:lnTo>
                    <a:pt x="30078" y="30081"/>
                  </a:lnTo>
                  <a:lnTo>
                    <a:pt x="62722" y="8070"/>
                  </a:lnTo>
                  <a:lnTo>
                    <a:pt x="102699" y="0"/>
                  </a:lnTo>
                  <a:lnTo>
                    <a:pt x="513498" y="0"/>
                  </a:lnTo>
                  <a:lnTo>
                    <a:pt x="552792" y="7817"/>
                  </a:lnTo>
                  <a:lnTo>
                    <a:pt x="586123" y="30079"/>
                  </a:lnTo>
                  <a:lnTo>
                    <a:pt x="608380" y="63398"/>
                  </a:lnTo>
                  <a:lnTo>
                    <a:pt x="616198" y="102702"/>
                  </a:lnTo>
                  <a:lnTo>
                    <a:pt x="616198" y="3774492"/>
                  </a:lnTo>
                  <a:lnTo>
                    <a:pt x="608128" y="3814470"/>
                  </a:lnTo>
                  <a:lnTo>
                    <a:pt x="586120" y="3847114"/>
                  </a:lnTo>
                  <a:lnTo>
                    <a:pt x="553476" y="3869122"/>
                  </a:lnTo>
                  <a:lnTo>
                    <a:pt x="513498" y="3877192"/>
                  </a:lnTo>
                  <a:lnTo>
                    <a:pt x="102699" y="3877192"/>
                  </a:lnTo>
                  <a:lnTo>
                    <a:pt x="62722" y="3869122"/>
                  </a:lnTo>
                  <a:lnTo>
                    <a:pt x="30078" y="3847114"/>
                  </a:lnTo>
                  <a:lnTo>
                    <a:pt x="8069" y="3814470"/>
                  </a:lnTo>
                  <a:lnTo>
                    <a:pt x="0" y="3774492"/>
                  </a:lnTo>
                  <a:lnTo>
                    <a:pt x="0" y="102702"/>
                  </a:lnTo>
                  <a:close/>
                </a:path>
              </a:pathLst>
            </a:custGeom>
            <a:ln w="9524">
              <a:solidFill>
                <a:srgbClr val="595959"/>
              </a:solidFill>
            </a:ln>
          </p:spPr>
          <p:txBody>
            <a:bodyPr wrap="square" lIns="0" tIns="0" rIns="0" bIns="0" rtlCol="0"/>
            <a:lstStyle/>
            <a:p>
              <a:endParaRPr/>
            </a:p>
          </p:txBody>
        </p:sp>
      </p:grpSp>
      <p:sp>
        <p:nvSpPr>
          <p:cNvPr id="6" name="object 6"/>
          <p:cNvSpPr txBox="1"/>
          <p:nvPr/>
        </p:nvSpPr>
        <p:spPr>
          <a:xfrm>
            <a:off x="3645420" y="1556962"/>
            <a:ext cx="224154" cy="2030730"/>
          </a:xfrm>
          <a:prstGeom prst="rect">
            <a:avLst/>
          </a:prstGeom>
        </p:spPr>
        <p:txBody>
          <a:bodyPr vert="vert270" wrap="square" lIns="0" tIns="0" rIns="0" bIns="0" rtlCol="0">
            <a:spAutoFit/>
          </a:bodyPr>
          <a:lstStyle/>
          <a:p>
            <a:pPr marL="12700">
              <a:lnSpc>
                <a:spcPts val="1645"/>
              </a:lnSpc>
            </a:pPr>
            <a:r>
              <a:rPr sz="1400" spc="-5" dirty="0">
                <a:latin typeface="Arial"/>
                <a:cs typeface="Arial"/>
              </a:rPr>
              <a:t>Convolutional Layer </a:t>
            </a:r>
            <a:r>
              <a:rPr sz="1400" dirty="0">
                <a:latin typeface="Arial"/>
                <a:cs typeface="Arial"/>
              </a:rPr>
              <a:t>8 x</a:t>
            </a:r>
            <a:r>
              <a:rPr sz="1400" spc="-90" dirty="0">
                <a:latin typeface="Arial"/>
                <a:cs typeface="Arial"/>
              </a:rPr>
              <a:t> </a:t>
            </a:r>
            <a:r>
              <a:rPr sz="1400" dirty="0">
                <a:latin typeface="Arial"/>
                <a:cs typeface="Arial"/>
              </a:rPr>
              <a:t>4</a:t>
            </a:r>
            <a:endParaRPr sz="1400">
              <a:latin typeface="Arial"/>
              <a:cs typeface="Arial"/>
            </a:endParaRPr>
          </a:p>
        </p:txBody>
      </p:sp>
      <p:grpSp>
        <p:nvGrpSpPr>
          <p:cNvPr id="7" name="object 7"/>
          <p:cNvGrpSpPr/>
          <p:nvPr/>
        </p:nvGrpSpPr>
        <p:grpSpPr>
          <a:xfrm>
            <a:off x="4233078" y="628386"/>
            <a:ext cx="626110" cy="3886835"/>
            <a:chOff x="4233078" y="628386"/>
            <a:chExt cx="626110" cy="3886835"/>
          </a:xfrm>
        </p:grpSpPr>
        <p:sp>
          <p:nvSpPr>
            <p:cNvPr id="8" name="object 8"/>
            <p:cNvSpPr/>
            <p:nvPr/>
          </p:nvSpPr>
          <p:spPr>
            <a:xfrm>
              <a:off x="4237841" y="633148"/>
              <a:ext cx="616585" cy="3877310"/>
            </a:xfrm>
            <a:custGeom>
              <a:avLst/>
              <a:gdLst/>
              <a:ahLst/>
              <a:cxnLst/>
              <a:rect l="l" t="t" r="r" b="b"/>
              <a:pathLst>
                <a:path w="616585" h="3877310">
                  <a:moveTo>
                    <a:pt x="513498" y="3877192"/>
                  </a:moveTo>
                  <a:lnTo>
                    <a:pt x="102699" y="3877192"/>
                  </a:lnTo>
                  <a:lnTo>
                    <a:pt x="62722" y="3869122"/>
                  </a:lnTo>
                  <a:lnTo>
                    <a:pt x="30078" y="3847114"/>
                  </a:lnTo>
                  <a:lnTo>
                    <a:pt x="8069" y="3814470"/>
                  </a:lnTo>
                  <a:lnTo>
                    <a:pt x="0" y="3774492"/>
                  </a:lnTo>
                  <a:lnTo>
                    <a:pt x="0" y="102702"/>
                  </a:lnTo>
                  <a:lnTo>
                    <a:pt x="8069" y="62726"/>
                  </a:lnTo>
                  <a:lnTo>
                    <a:pt x="30079" y="30079"/>
                  </a:lnTo>
                  <a:lnTo>
                    <a:pt x="62722" y="8070"/>
                  </a:lnTo>
                  <a:lnTo>
                    <a:pt x="102699" y="0"/>
                  </a:lnTo>
                  <a:lnTo>
                    <a:pt x="513498" y="0"/>
                  </a:lnTo>
                  <a:lnTo>
                    <a:pt x="552792" y="7817"/>
                  </a:lnTo>
                  <a:lnTo>
                    <a:pt x="586124" y="30081"/>
                  </a:lnTo>
                  <a:lnTo>
                    <a:pt x="608380" y="63398"/>
                  </a:lnTo>
                  <a:lnTo>
                    <a:pt x="616198" y="102702"/>
                  </a:lnTo>
                  <a:lnTo>
                    <a:pt x="616198" y="3774492"/>
                  </a:lnTo>
                  <a:lnTo>
                    <a:pt x="608128" y="3814470"/>
                  </a:lnTo>
                  <a:lnTo>
                    <a:pt x="586120" y="3847114"/>
                  </a:lnTo>
                  <a:lnTo>
                    <a:pt x="553476" y="3869122"/>
                  </a:lnTo>
                  <a:lnTo>
                    <a:pt x="513498" y="3877192"/>
                  </a:lnTo>
                  <a:close/>
                </a:path>
              </a:pathLst>
            </a:custGeom>
            <a:solidFill>
              <a:srgbClr val="75A5AE"/>
            </a:solidFill>
          </p:spPr>
          <p:txBody>
            <a:bodyPr wrap="square" lIns="0" tIns="0" rIns="0" bIns="0" rtlCol="0"/>
            <a:lstStyle/>
            <a:p>
              <a:endParaRPr/>
            </a:p>
          </p:txBody>
        </p:sp>
        <p:sp>
          <p:nvSpPr>
            <p:cNvPr id="9" name="object 9"/>
            <p:cNvSpPr/>
            <p:nvPr/>
          </p:nvSpPr>
          <p:spPr>
            <a:xfrm>
              <a:off x="4237841" y="633148"/>
              <a:ext cx="616585" cy="3877310"/>
            </a:xfrm>
            <a:custGeom>
              <a:avLst/>
              <a:gdLst/>
              <a:ahLst/>
              <a:cxnLst/>
              <a:rect l="l" t="t" r="r" b="b"/>
              <a:pathLst>
                <a:path w="616585" h="3877310">
                  <a:moveTo>
                    <a:pt x="0" y="102702"/>
                  </a:moveTo>
                  <a:lnTo>
                    <a:pt x="8069" y="62726"/>
                  </a:lnTo>
                  <a:lnTo>
                    <a:pt x="30078" y="30081"/>
                  </a:lnTo>
                  <a:lnTo>
                    <a:pt x="62722" y="8070"/>
                  </a:lnTo>
                  <a:lnTo>
                    <a:pt x="102699" y="0"/>
                  </a:lnTo>
                  <a:lnTo>
                    <a:pt x="513498" y="0"/>
                  </a:lnTo>
                  <a:lnTo>
                    <a:pt x="552792" y="7817"/>
                  </a:lnTo>
                  <a:lnTo>
                    <a:pt x="586123" y="30079"/>
                  </a:lnTo>
                  <a:lnTo>
                    <a:pt x="608380" y="63398"/>
                  </a:lnTo>
                  <a:lnTo>
                    <a:pt x="616198" y="102702"/>
                  </a:lnTo>
                  <a:lnTo>
                    <a:pt x="616198" y="3774492"/>
                  </a:lnTo>
                  <a:lnTo>
                    <a:pt x="608128" y="3814470"/>
                  </a:lnTo>
                  <a:lnTo>
                    <a:pt x="586120" y="3847114"/>
                  </a:lnTo>
                  <a:lnTo>
                    <a:pt x="553476" y="3869122"/>
                  </a:lnTo>
                  <a:lnTo>
                    <a:pt x="513498" y="3877192"/>
                  </a:lnTo>
                  <a:lnTo>
                    <a:pt x="102699" y="3877192"/>
                  </a:lnTo>
                  <a:lnTo>
                    <a:pt x="62722" y="3869122"/>
                  </a:lnTo>
                  <a:lnTo>
                    <a:pt x="30078" y="3847114"/>
                  </a:lnTo>
                  <a:lnTo>
                    <a:pt x="8069" y="3814470"/>
                  </a:lnTo>
                  <a:lnTo>
                    <a:pt x="0" y="3774492"/>
                  </a:lnTo>
                  <a:lnTo>
                    <a:pt x="0" y="102702"/>
                  </a:lnTo>
                  <a:close/>
                </a:path>
              </a:pathLst>
            </a:custGeom>
            <a:ln w="9524">
              <a:solidFill>
                <a:srgbClr val="595959"/>
              </a:solidFill>
            </a:ln>
          </p:spPr>
          <p:txBody>
            <a:bodyPr wrap="square" lIns="0" tIns="0" rIns="0" bIns="0" rtlCol="0"/>
            <a:lstStyle/>
            <a:p>
              <a:endParaRPr/>
            </a:p>
          </p:txBody>
        </p:sp>
      </p:grpSp>
      <p:sp>
        <p:nvSpPr>
          <p:cNvPr id="10" name="object 10"/>
          <p:cNvSpPr txBox="1"/>
          <p:nvPr/>
        </p:nvSpPr>
        <p:spPr>
          <a:xfrm>
            <a:off x="4436451" y="1454604"/>
            <a:ext cx="224154" cy="2236470"/>
          </a:xfrm>
          <a:prstGeom prst="rect">
            <a:avLst/>
          </a:prstGeom>
        </p:spPr>
        <p:txBody>
          <a:bodyPr vert="vert270" wrap="square" lIns="0" tIns="0" rIns="0" bIns="0" rtlCol="0">
            <a:spAutoFit/>
          </a:bodyPr>
          <a:lstStyle/>
          <a:p>
            <a:pPr marL="12700">
              <a:lnSpc>
                <a:spcPts val="1645"/>
              </a:lnSpc>
            </a:pPr>
            <a:r>
              <a:rPr sz="1400" spc="-5" dirty="0">
                <a:latin typeface="Arial"/>
                <a:cs typeface="Arial"/>
              </a:rPr>
              <a:t>Fully Connected Layer </a:t>
            </a:r>
            <a:r>
              <a:rPr sz="1400" dirty="0">
                <a:latin typeface="Arial"/>
                <a:cs typeface="Arial"/>
              </a:rPr>
              <a:t>4 x</a:t>
            </a:r>
            <a:r>
              <a:rPr sz="1400" spc="-90" dirty="0">
                <a:latin typeface="Arial"/>
                <a:cs typeface="Arial"/>
              </a:rPr>
              <a:t> </a:t>
            </a:r>
            <a:r>
              <a:rPr sz="1400" dirty="0">
                <a:latin typeface="Arial"/>
                <a:cs typeface="Arial"/>
              </a:rPr>
              <a:t>1</a:t>
            </a:r>
            <a:endParaRPr sz="1400">
              <a:latin typeface="Arial"/>
              <a:cs typeface="Arial"/>
            </a:endParaRPr>
          </a:p>
        </p:txBody>
      </p:sp>
      <p:sp>
        <p:nvSpPr>
          <p:cNvPr id="11" name="object 11"/>
          <p:cNvSpPr txBox="1"/>
          <p:nvPr/>
        </p:nvSpPr>
        <p:spPr>
          <a:xfrm>
            <a:off x="5700059" y="3876566"/>
            <a:ext cx="1323975" cy="421640"/>
          </a:xfrm>
          <a:prstGeom prst="rect">
            <a:avLst/>
          </a:prstGeom>
        </p:spPr>
        <p:txBody>
          <a:bodyPr vert="horz" wrap="square" lIns="0" tIns="12700" rIns="0" bIns="0" rtlCol="0">
            <a:spAutoFit/>
          </a:bodyPr>
          <a:lstStyle/>
          <a:p>
            <a:pPr marL="12700" marR="5080" indent="39370">
              <a:lnSpc>
                <a:spcPct val="100000"/>
              </a:lnSpc>
              <a:spcBef>
                <a:spcPts val="100"/>
              </a:spcBef>
            </a:pPr>
            <a:r>
              <a:rPr sz="1300" b="1" spc="-15" dirty="0">
                <a:latin typeface="Arial"/>
                <a:cs typeface="Arial"/>
              </a:rPr>
              <a:t>Blue’s </a:t>
            </a:r>
            <a:r>
              <a:rPr sz="1300" b="1" spc="-5" dirty="0">
                <a:latin typeface="Arial"/>
                <a:cs typeface="Arial"/>
              </a:rPr>
              <a:t>share of  interpolated</a:t>
            </a:r>
            <a:r>
              <a:rPr sz="1300" b="1" spc="-90" dirty="0">
                <a:latin typeface="Arial"/>
                <a:cs typeface="Arial"/>
              </a:rPr>
              <a:t> </a:t>
            </a:r>
            <a:r>
              <a:rPr sz="1300" b="1" spc="-5" dirty="0">
                <a:latin typeface="Arial"/>
                <a:cs typeface="Arial"/>
              </a:rPr>
              <a:t>grid</a:t>
            </a:r>
            <a:endParaRPr sz="1300">
              <a:latin typeface="Arial"/>
              <a:cs typeface="Arial"/>
            </a:endParaRPr>
          </a:p>
        </p:txBody>
      </p:sp>
      <p:grpSp>
        <p:nvGrpSpPr>
          <p:cNvPr id="12" name="object 12"/>
          <p:cNvGrpSpPr/>
          <p:nvPr/>
        </p:nvGrpSpPr>
        <p:grpSpPr>
          <a:xfrm>
            <a:off x="7499047" y="3864629"/>
            <a:ext cx="209550" cy="222885"/>
            <a:chOff x="7499047" y="3864629"/>
            <a:chExt cx="209550" cy="222885"/>
          </a:xfrm>
        </p:grpSpPr>
        <p:sp>
          <p:nvSpPr>
            <p:cNvPr id="13" name="object 13"/>
            <p:cNvSpPr/>
            <p:nvPr/>
          </p:nvSpPr>
          <p:spPr>
            <a:xfrm>
              <a:off x="7503810" y="3869392"/>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000000"/>
            </a:solidFill>
          </p:spPr>
          <p:txBody>
            <a:bodyPr wrap="square" lIns="0" tIns="0" rIns="0" bIns="0" rtlCol="0"/>
            <a:lstStyle/>
            <a:p>
              <a:endParaRPr/>
            </a:p>
          </p:txBody>
        </p:sp>
        <p:sp>
          <p:nvSpPr>
            <p:cNvPr id="14" name="object 14"/>
            <p:cNvSpPr/>
            <p:nvPr/>
          </p:nvSpPr>
          <p:spPr>
            <a:xfrm>
              <a:off x="7499060" y="38646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grpSp>
        <p:nvGrpSpPr>
          <p:cNvPr id="15" name="object 15"/>
          <p:cNvGrpSpPr/>
          <p:nvPr/>
        </p:nvGrpSpPr>
        <p:grpSpPr>
          <a:xfrm>
            <a:off x="7499047" y="4169429"/>
            <a:ext cx="209550" cy="222885"/>
            <a:chOff x="7499047" y="4169429"/>
            <a:chExt cx="209550" cy="222885"/>
          </a:xfrm>
        </p:grpSpPr>
        <p:sp>
          <p:nvSpPr>
            <p:cNvPr id="16" name="object 16"/>
            <p:cNvSpPr/>
            <p:nvPr/>
          </p:nvSpPr>
          <p:spPr>
            <a:xfrm>
              <a:off x="7503810" y="4174191"/>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FFD866"/>
            </a:solidFill>
          </p:spPr>
          <p:txBody>
            <a:bodyPr wrap="square" lIns="0" tIns="0" rIns="0" bIns="0" rtlCol="0"/>
            <a:lstStyle/>
            <a:p>
              <a:endParaRPr/>
            </a:p>
          </p:txBody>
        </p:sp>
        <p:sp>
          <p:nvSpPr>
            <p:cNvPr id="17" name="object 17"/>
            <p:cNvSpPr/>
            <p:nvPr/>
          </p:nvSpPr>
          <p:spPr>
            <a:xfrm>
              <a:off x="7499060" y="4169441"/>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grpSp>
        <p:nvGrpSpPr>
          <p:cNvPr id="18" name="object 18"/>
          <p:cNvGrpSpPr/>
          <p:nvPr/>
        </p:nvGrpSpPr>
        <p:grpSpPr>
          <a:xfrm>
            <a:off x="7499047" y="4474228"/>
            <a:ext cx="209550" cy="222885"/>
            <a:chOff x="7499047" y="4474228"/>
            <a:chExt cx="209550" cy="222885"/>
          </a:xfrm>
        </p:grpSpPr>
        <p:sp>
          <p:nvSpPr>
            <p:cNvPr id="19" name="object 19"/>
            <p:cNvSpPr/>
            <p:nvPr/>
          </p:nvSpPr>
          <p:spPr>
            <a:xfrm>
              <a:off x="7503810" y="4478990"/>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CCCCCC"/>
            </a:solidFill>
          </p:spPr>
          <p:txBody>
            <a:bodyPr wrap="square" lIns="0" tIns="0" rIns="0" bIns="0" rtlCol="0"/>
            <a:lstStyle/>
            <a:p>
              <a:endParaRPr/>
            </a:p>
          </p:txBody>
        </p:sp>
        <p:sp>
          <p:nvSpPr>
            <p:cNvPr id="20" name="object 20"/>
            <p:cNvSpPr/>
            <p:nvPr/>
          </p:nvSpPr>
          <p:spPr>
            <a:xfrm>
              <a:off x="7499060" y="4474240"/>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sp>
        <p:nvSpPr>
          <p:cNvPr id="21" name="object 21"/>
          <p:cNvSpPr txBox="1"/>
          <p:nvPr/>
        </p:nvSpPr>
        <p:spPr>
          <a:xfrm>
            <a:off x="7822206" y="3757119"/>
            <a:ext cx="885190" cy="939800"/>
          </a:xfrm>
          <a:prstGeom prst="rect">
            <a:avLst/>
          </a:prstGeom>
        </p:spPr>
        <p:txBody>
          <a:bodyPr vert="horz" wrap="square" lIns="0" tIns="12700" rIns="0" bIns="0" rtlCol="0">
            <a:spAutoFit/>
          </a:bodyPr>
          <a:lstStyle/>
          <a:p>
            <a:pPr marL="12700" marR="5080">
              <a:lnSpc>
                <a:spcPct val="142900"/>
              </a:lnSpc>
              <a:spcBef>
                <a:spcPts val="100"/>
              </a:spcBef>
            </a:pPr>
            <a:r>
              <a:rPr sz="1400" dirty="0">
                <a:latin typeface="Arial"/>
                <a:cs typeface="Arial"/>
              </a:rPr>
              <a:t>known  </a:t>
            </a:r>
            <a:r>
              <a:rPr sz="1400" spc="-5" dirty="0">
                <a:latin typeface="Arial"/>
                <a:cs typeface="Arial"/>
              </a:rPr>
              <a:t>predictions  unknown</a:t>
            </a:r>
            <a:endParaRPr sz="1400">
              <a:latin typeface="Arial"/>
              <a:cs typeface="Arial"/>
            </a:endParaRPr>
          </a:p>
        </p:txBody>
      </p:sp>
      <p:graphicFrame>
        <p:nvGraphicFramePr>
          <p:cNvPr id="22" name="object 22"/>
          <p:cNvGraphicFramePr>
            <a:graphicFrameLocks noGrp="1"/>
          </p:cNvGraphicFramePr>
          <p:nvPr/>
        </p:nvGraphicFramePr>
        <p:xfrm>
          <a:off x="5690313" y="1890351"/>
          <a:ext cx="1362074" cy="1241927"/>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tblGrid>
              <a:tr h="247802">
                <a:tc>
                  <a:txBody>
                    <a:bodyPr/>
                    <a:lstStyle/>
                    <a:p>
                      <a:pPr>
                        <a:lnSpc>
                          <a:spcPct val="100000"/>
                        </a:lnSpc>
                      </a:pPr>
                      <a:endParaRPr sz="13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FFD866"/>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0"/>
                  </a:ext>
                </a:extLst>
              </a:tr>
              <a:tr h="253696">
                <a:tc>
                  <a:txBody>
                    <a:bodyPr/>
                    <a:lstStyle/>
                    <a:p>
                      <a:pPr>
                        <a:lnSpc>
                          <a:spcPct val="100000"/>
                        </a:lnSpc>
                      </a:pPr>
                      <a:endParaRPr sz="13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1"/>
                  </a:ext>
                </a:extLst>
              </a:tr>
              <a:tr h="250731">
                <a:tc>
                  <a:txBody>
                    <a:bodyPr/>
                    <a:lstStyle/>
                    <a:p>
                      <a:pPr>
                        <a:lnSpc>
                          <a:spcPct val="100000"/>
                        </a:lnSpc>
                      </a:pPr>
                      <a:endParaRPr sz="13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FFD866"/>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FFD866"/>
                    </a:solidFill>
                  </a:tcPr>
                </a:tc>
                <a:extLst>
                  <a:ext uri="{0D108BD9-81ED-4DB2-BD59-A6C34878D82A}">
                    <a16:rowId xmlns:a16="http://schemas.microsoft.com/office/drawing/2014/main" val="10002"/>
                  </a:ext>
                </a:extLst>
              </a:tr>
              <a:tr h="253699">
                <a:tc>
                  <a:txBody>
                    <a:bodyPr/>
                    <a:lstStyle/>
                    <a:p>
                      <a:pPr>
                        <a:lnSpc>
                          <a:spcPct val="100000"/>
                        </a:lnSpc>
                      </a:pPr>
                      <a:endParaRPr sz="13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FFD866"/>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3"/>
                  </a:ext>
                </a:extLst>
              </a:tr>
              <a:tr h="235999">
                <a:tc>
                  <a:txBody>
                    <a:bodyPr/>
                    <a:lstStyle/>
                    <a:p>
                      <a:pPr>
                        <a:lnSpc>
                          <a:spcPct val="100000"/>
                        </a:lnSpc>
                      </a:pPr>
                      <a:endParaRPr sz="13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3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4"/>
                  </a:ext>
                </a:extLst>
              </a:tr>
            </a:tbl>
          </a:graphicData>
        </a:graphic>
      </p:graphicFrame>
      <p:grpSp>
        <p:nvGrpSpPr>
          <p:cNvPr id="23" name="object 23"/>
          <p:cNvGrpSpPr/>
          <p:nvPr/>
        </p:nvGrpSpPr>
        <p:grpSpPr>
          <a:xfrm>
            <a:off x="5212439" y="1761966"/>
            <a:ext cx="1931035" cy="1522095"/>
            <a:chOff x="5212439" y="1761966"/>
            <a:chExt cx="1931035" cy="1522095"/>
          </a:xfrm>
        </p:grpSpPr>
        <p:sp>
          <p:nvSpPr>
            <p:cNvPr id="24" name="object 24"/>
            <p:cNvSpPr/>
            <p:nvPr/>
          </p:nvSpPr>
          <p:spPr>
            <a:xfrm>
              <a:off x="5605163" y="1776253"/>
              <a:ext cx="1524000" cy="1493520"/>
            </a:xfrm>
            <a:custGeom>
              <a:avLst/>
              <a:gdLst/>
              <a:ahLst/>
              <a:cxnLst/>
              <a:rect l="l" t="t" r="r" b="b"/>
              <a:pathLst>
                <a:path w="1524000" h="1493520">
                  <a:moveTo>
                    <a:pt x="0" y="0"/>
                  </a:moveTo>
                  <a:lnTo>
                    <a:pt x="1523996" y="0"/>
                  </a:lnTo>
                  <a:lnTo>
                    <a:pt x="1523996" y="1493089"/>
                  </a:lnTo>
                  <a:lnTo>
                    <a:pt x="0" y="1493089"/>
                  </a:lnTo>
                  <a:lnTo>
                    <a:pt x="0" y="0"/>
                  </a:lnTo>
                  <a:close/>
                </a:path>
              </a:pathLst>
            </a:custGeom>
            <a:ln w="28574">
              <a:solidFill>
                <a:srgbClr val="93C37C"/>
              </a:solidFill>
            </a:ln>
          </p:spPr>
          <p:txBody>
            <a:bodyPr wrap="square" lIns="0" tIns="0" rIns="0" bIns="0" rtlCol="0"/>
            <a:lstStyle/>
            <a:p>
              <a:endParaRPr/>
            </a:p>
          </p:txBody>
        </p:sp>
        <p:sp>
          <p:nvSpPr>
            <p:cNvPr id="25" name="object 25"/>
            <p:cNvSpPr/>
            <p:nvPr/>
          </p:nvSpPr>
          <p:spPr>
            <a:xfrm>
              <a:off x="5635438" y="1792496"/>
              <a:ext cx="1473835" cy="1449705"/>
            </a:xfrm>
            <a:custGeom>
              <a:avLst/>
              <a:gdLst/>
              <a:ahLst/>
              <a:cxnLst/>
              <a:rect l="l" t="t" r="r" b="b"/>
              <a:pathLst>
                <a:path w="1473834" h="1449705">
                  <a:moveTo>
                    <a:pt x="0" y="0"/>
                  </a:moveTo>
                  <a:lnTo>
                    <a:pt x="1473597" y="0"/>
                  </a:lnTo>
                  <a:lnTo>
                    <a:pt x="1473597" y="1449297"/>
                  </a:lnTo>
                  <a:lnTo>
                    <a:pt x="0" y="1449297"/>
                  </a:lnTo>
                  <a:lnTo>
                    <a:pt x="0" y="0"/>
                  </a:lnTo>
                  <a:close/>
                </a:path>
              </a:pathLst>
            </a:custGeom>
            <a:ln w="28574">
              <a:solidFill>
                <a:srgbClr val="DF6666"/>
              </a:solidFill>
            </a:ln>
          </p:spPr>
          <p:txBody>
            <a:bodyPr wrap="square" lIns="0" tIns="0" rIns="0" bIns="0" rtlCol="0"/>
            <a:lstStyle/>
            <a:p>
              <a:endParaRPr/>
            </a:p>
          </p:txBody>
        </p:sp>
        <p:sp>
          <p:nvSpPr>
            <p:cNvPr id="26" name="object 26"/>
            <p:cNvSpPr/>
            <p:nvPr/>
          </p:nvSpPr>
          <p:spPr>
            <a:xfrm>
              <a:off x="5659713" y="1819953"/>
              <a:ext cx="1431290" cy="1403985"/>
            </a:xfrm>
            <a:custGeom>
              <a:avLst/>
              <a:gdLst/>
              <a:ahLst/>
              <a:cxnLst/>
              <a:rect l="l" t="t" r="r" b="b"/>
              <a:pathLst>
                <a:path w="1431290" h="1403985">
                  <a:moveTo>
                    <a:pt x="0" y="0"/>
                  </a:moveTo>
                  <a:lnTo>
                    <a:pt x="1430697" y="0"/>
                  </a:lnTo>
                  <a:lnTo>
                    <a:pt x="1430697" y="1403689"/>
                  </a:lnTo>
                  <a:lnTo>
                    <a:pt x="0" y="1403689"/>
                  </a:lnTo>
                  <a:lnTo>
                    <a:pt x="0" y="0"/>
                  </a:lnTo>
                  <a:close/>
                </a:path>
              </a:pathLst>
            </a:custGeom>
            <a:ln w="28574">
              <a:solidFill>
                <a:srgbClr val="6EA8DB"/>
              </a:solidFill>
            </a:ln>
          </p:spPr>
          <p:txBody>
            <a:bodyPr wrap="square" lIns="0" tIns="0" rIns="0" bIns="0" rtlCol="0"/>
            <a:lstStyle/>
            <a:p>
              <a:endParaRPr/>
            </a:p>
          </p:txBody>
        </p:sp>
        <p:sp>
          <p:nvSpPr>
            <p:cNvPr id="27" name="object 27"/>
            <p:cNvSpPr/>
            <p:nvPr/>
          </p:nvSpPr>
          <p:spPr>
            <a:xfrm>
              <a:off x="5221964" y="2522769"/>
              <a:ext cx="323850" cy="3175"/>
            </a:xfrm>
            <a:custGeom>
              <a:avLst/>
              <a:gdLst/>
              <a:ahLst/>
              <a:cxnLst/>
              <a:rect l="l" t="t" r="r" b="b"/>
              <a:pathLst>
                <a:path w="323850" h="3175">
                  <a:moveTo>
                    <a:pt x="0" y="2874"/>
                  </a:moveTo>
                  <a:lnTo>
                    <a:pt x="323399" y="0"/>
                  </a:lnTo>
                </a:path>
              </a:pathLst>
            </a:custGeom>
            <a:ln w="19049">
              <a:solidFill>
                <a:srgbClr val="595959"/>
              </a:solidFill>
            </a:ln>
          </p:spPr>
          <p:txBody>
            <a:bodyPr wrap="square" lIns="0" tIns="0" rIns="0" bIns="0" rtlCol="0"/>
            <a:lstStyle/>
            <a:p>
              <a:endParaRPr/>
            </a:p>
          </p:txBody>
        </p:sp>
        <p:sp>
          <p:nvSpPr>
            <p:cNvPr id="28" name="object 28"/>
            <p:cNvSpPr/>
            <p:nvPr/>
          </p:nvSpPr>
          <p:spPr>
            <a:xfrm>
              <a:off x="5535563" y="2481775"/>
              <a:ext cx="105774" cy="81969"/>
            </a:xfrm>
            <a:prstGeom prst="rect">
              <a:avLst/>
            </a:prstGeom>
            <a:blipFill>
              <a:blip r:embed="rId3" cstate="print"/>
              <a:stretch>
                <a:fillRect/>
              </a:stretch>
            </a:blipFill>
          </p:spPr>
          <p:txBody>
            <a:bodyPr wrap="square" lIns="0" tIns="0" rIns="0" bIns="0" rtlCol="0"/>
            <a:lstStyle/>
            <a:p>
              <a:endParaRPr/>
            </a:p>
          </p:txBody>
        </p:sp>
      </p:grpSp>
      <p:sp>
        <p:nvSpPr>
          <p:cNvPr id="29" name="object 29"/>
          <p:cNvSpPr txBox="1"/>
          <p:nvPr/>
        </p:nvSpPr>
        <p:spPr>
          <a:xfrm>
            <a:off x="416890" y="3876566"/>
            <a:ext cx="1247775" cy="421640"/>
          </a:xfrm>
          <a:prstGeom prst="rect">
            <a:avLst/>
          </a:prstGeom>
        </p:spPr>
        <p:txBody>
          <a:bodyPr vert="horz" wrap="square" lIns="0" tIns="12700" rIns="0" bIns="0" rtlCol="0">
            <a:spAutoFit/>
          </a:bodyPr>
          <a:lstStyle/>
          <a:p>
            <a:pPr marL="146685" marR="5080" indent="-134620">
              <a:lnSpc>
                <a:spcPct val="100000"/>
              </a:lnSpc>
              <a:spcBef>
                <a:spcPts val="100"/>
              </a:spcBef>
            </a:pPr>
            <a:r>
              <a:rPr sz="1300" b="1" spc="-15" dirty="0">
                <a:latin typeface="Arial"/>
                <a:cs typeface="Arial"/>
              </a:rPr>
              <a:t>Blue’s </a:t>
            </a:r>
            <a:r>
              <a:rPr sz="1300" b="1" spc="-5" dirty="0">
                <a:latin typeface="Arial"/>
                <a:cs typeface="Arial"/>
              </a:rPr>
              <a:t>share of  merged</a:t>
            </a:r>
            <a:r>
              <a:rPr sz="1300" b="1" spc="-30" dirty="0">
                <a:latin typeface="Arial"/>
                <a:cs typeface="Arial"/>
              </a:rPr>
              <a:t> </a:t>
            </a:r>
            <a:r>
              <a:rPr sz="1300" b="1" spc="-5" dirty="0">
                <a:latin typeface="Arial"/>
                <a:cs typeface="Arial"/>
              </a:rPr>
              <a:t>grid</a:t>
            </a:r>
            <a:endParaRPr sz="1300">
              <a:latin typeface="Arial"/>
              <a:cs typeface="Arial"/>
            </a:endParaRPr>
          </a:p>
        </p:txBody>
      </p:sp>
      <p:sp>
        <p:nvSpPr>
          <p:cNvPr id="30" name="object 30"/>
          <p:cNvSpPr txBox="1"/>
          <p:nvPr/>
        </p:nvSpPr>
        <p:spPr>
          <a:xfrm>
            <a:off x="3052847" y="4852562"/>
            <a:ext cx="1403350" cy="223520"/>
          </a:xfrm>
          <a:prstGeom prst="rect">
            <a:avLst/>
          </a:prstGeom>
        </p:spPr>
        <p:txBody>
          <a:bodyPr vert="horz" wrap="square" lIns="0" tIns="12700" rIns="0" bIns="0" rtlCol="0">
            <a:spAutoFit/>
          </a:bodyPr>
          <a:lstStyle/>
          <a:p>
            <a:pPr marL="12700">
              <a:lnSpc>
                <a:spcPct val="100000"/>
              </a:lnSpc>
              <a:spcBef>
                <a:spcPts val="100"/>
              </a:spcBef>
            </a:pPr>
            <a:r>
              <a:rPr sz="1300" b="1" spc="-5" dirty="0">
                <a:latin typeface="Arial"/>
                <a:cs typeface="Arial"/>
              </a:rPr>
              <a:t>GCN</a:t>
            </a:r>
            <a:r>
              <a:rPr sz="1300" b="1" spc="-120" dirty="0">
                <a:latin typeface="Arial"/>
                <a:cs typeface="Arial"/>
              </a:rPr>
              <a:t> </a:t>
            </a:r>
            <a:r>
              <a:rPr sz="1300" b="1" spc="-5" dirty="0">
                <a:latin typeface="Arial"/>
                <a:cs typeface="Arial"/>
              </a:rPr>
              <a:t>Architecture</a:t>
            </a:r>
            <a:endParaRPr sz="1300">
              <a:latin typeface="Arial"/>
              <a:cs typeface="Arial"/>
            </a:endParaRPr>
          </a:p>
        </p:txBody>
      </p:sp>
      <p:grpSp>
        <p:nvGrpSpPr>
          <p:cNvPr id="31" name="object 31"/>
          <p:cNvGrpSpPr/>
          <p:nvPr/>
        </p:nvGrpSpPr>
        <p:grpSpPr>
          <a:xfrm>
            <a:off x="1823098" y="2483729"/>
            <a:ext cx="444500" cy="82550"/>
            <a:chOff x="1823098" y="2483729"/>
            <a:chExt cx="444500" cy="82550"/>
          </a:xfrm>
        </p:grpSpPr>
        <p:sp>
          <p:nvSpPr>
            <p:cNvPr id="32" name="object 32"/>
            <p:cNvSpPr/>
            <p:nvPr/>
          </p:nvSpPr>
          <p:spPr>
            <a:xfrm>
              <a:off x="1832623" y="2521794"/>
              <a:ext cx="339090" cy="3175"/>
            </a:xfrm>
            <a:custGeom>
              <a:avLst/>
              <a:gdLst/>
              <a:ahLst/>
              <a:cxnLst/>
              <a:rect l="l" t="t" r="r" b="b"/>
              <a:pathLst>
                <a:path w="339089" h="3175">
                  <a:moveTo>
                    <a:pt x="0" y="0"/>
                  </a:moveTo>
                  <a:lnTo>
                    <a:pt x="339004" y="2924"/>
                  </a:lnTo>
                </a:path>
              </a:pathLst>
            </a:custGeom>
            <a:ln w="19049">
              <a:solidFill>
                <a:srgbClr val="595959"/>
              </a:solidFill>
            </a:ln>
          </p:spPr>
          <p:txBody>
            <a:bodyPr wrap="square" lIns="0" tIns="0" rIns="0" bIns="0" rtlCol="0"/>
            <a:lstStyle/>
            <a:p>
              <a:endParaRPr/>
            </a:p>
          </p:txBody>
        </p:sp>
        <p:sp>
          <p:nvSpPr>
            <p:cNvPr id="33" name="object 33"/>
            <p:cNvSpPr/>
            <p:nvPr/>
          </p:nvSpPr>
          <p:spPr>
            <a:xfrm>
              <a:off x="2161833" y="2483729"/>
              <a:ext cx="105767" cy="81989"/>
            </a:xfrm>
            <a:prstGeom prst="rect">
              <a:avLst/>
            </a:prstGeom>
            <a:blipFill>
              <a:blip r:embed="rId4" cstate="print"/>
              <a:stretch>
                <a:fillRect/>
              </a:stretch>
            </a:blipFill>
          </p:spPr>
          <p:txBody>
            <a:bodyPr wrap="square" lIns="0" tIns="0" rIns="0" bIns="0" rtlCol="0"/>
            <a:lstStyle/>
            <a:p>
              <a:endParaRPr/>
            </a:p>
          </p:txBody>
        </p:sp>
      </p:grpSp>
      <p:sp>
        <p:nvSpPr>
          <p:cNvPr id="34" name="object 34"/>
          <p:cNvSpPr txBox="1"/>
          <p:nvPr/>
        </p:nvSpPr>
        <p:spPr>
          <a:xfrm>
            <a:off x="152400" y="133350"/>
            <a:ext cx="735965" cy="409575"/>
          </a:xfrm>
          <a:prstGeom prst="rect">
            <a:avLst/>
          </a:prstGeom>
        </p:spPr>
        <p:txBody>
          <a:bodyPr vert="horz" wrap="square" lIns="0" tIns="15240" rIns="0" bIns="0" rtlCol="0">
            <a:spAutoFit/>
          </a:bodyPr>
          <a:lstStyle/>
          <a:p>
            <a:pPr marL="12700">
              <a:lnSpc>
                <a:spcPct val="100000"/>
              </a:lnSpc>
              <a:spcBef>
                <a:spcPts val="120"/>
              </a:spcBef>
            </a:pPr>
            <a:r>
              <a:rPr sz="2500" spc="5" dirty="0">
                <a:latin typeface="Arial"/>
                <a:cs typeface="Arial"/>
              </a:rPr>
              <a:t>GCN</a:t>
            </a:r>
            <a:endParaRPr sz="2500" dirty="0">
              <a:latin typeface="Arial"/>
              <a:cs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E024B-8452-4462-AF90-FEE4F76E1B04}"/>
              </a:ext>
            </a:extLst>
          </p:cNvPr>
          <p:cNvSpPr>
            <a:spLocks noGrp="1"/>
          </p:cNvSpPr>
          <p:nvPr>
            <p:ph type="title"/>
          </p:nvPr>
        </p:nvSpPr>
        <p:spPr>
          <a:xfrm>
            <a:off x="152400" y="117175"/>
            <a:ext cx="8385895" cy="384721"/>
          </a:xfrm>
        </p:spPr>
        <p:txBody>
          <a:bodyPr/>
          <a:lstStyle/>
          <a:p>
            <a:r>
              <a:rPr lang="en-IN" dirty="0"/>
              <a:t>Training Loss</a:t>
            </a:r>
            <a:endParaRPr lang="en-CA" dirty="0"/>
          </a:p>
        </p:txBody>
      </p:sp>
      <p:sp>
        <p:nvSpPr>
          <p:cNvPr id="3" name="Text Placeholder 2">
            <a:extLst>
              <a:ext uri="{FF2B5EF4-FFF2-40B4-BE49-F238E27FC236}">
                <a16:creationId xmlns:a16="http://schemas.microsoft.com/office/drawing/2014/main" id="{FAB4A948-2445-4B09-AFCF-B19A6D47F47B}"/>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18284C27-D9C6-4ECB-8918-B564A2773D3C}"/>
              </a:ext>
            </a:extLst>
          </p:cNvPr>
          <p:cNvPicPr>
            <a:picLocks noChangeAspect="1"/>
          </p:cNvPicPr>
          <p:nvPr/>
        </p:nvPicPr>
        <p:blipFill>
          <a:blip r:embed="rId3"/>
          <a:stretch>
            <a:fillRect/>
          </a:stretch>
        </p:blipFill>
        <p:spPr>
          <a:xfrm>
            <a:off x="234991" y="666750"/>
            <a:ext cx="8674015" cy="3222612"/>
          </a:xfrm>
          <a:prstGeom prst="rect">
            <a:avLst/>
          </a:prstGeom>
        </p:spPr>
      </p:pic>
      <p:sp>
        <p:nvSpPr>
          <p:cNvPr id="7" name="TextBox 6">
            <a:extLst>
              <a:ext uri="{FF2B5EF4-FFF2-40B4-BE49-F238E27FC236}">
                <a16:creationId xmlns:a16="http://schemas.microsoft.com/office/drawing/2014/main" id="{AB3D8F78-FA13-4C52-A85E-E5D09EA1366C}"/>
              </a:ext>
            </a:extLst>
          </p:cNvPr>
          <p:cNvSpPr txBox="1"/>
          <p:nvPr/>
        </p:nvSpPr>
        <p:spPr>
          <a:xfrm>
            <a:off x="1143000" y="4019212"/>
            <a:ext cx="6409409" cy="461665"/>
          </a:xfrm>
          <a:prstGeom prst="rect">
            <a:avLst/>
          </a:prstGeom>
          <a:noFill/>
        </p:spPr>
        <p:txBody>
          <a:bodyPr wrap="square">
            <a:spAutoFit/>
          </a:bodyPr>
          <a:lstStyle/>
          <a:p>
            <a:pPr algn="ctr"/>
            <a:r>
              <a:rPr lang="en-US" sz="1200" b="0" i="0" u="none" strike="noStrike" baseline="0" dirty="0">
                <a:latin typeface="ArialMT"/>
              </a:rPr>
              <a:t>Similar graphs for both </a:t>
            </a:r>
            <a:r>
              <a:rPr lang="en-US" sz="1200" b="0" i="0" u="none" strike="noStrike" baseline="0" dirty="0" err="1">
                <a:latin typeface="ArialMT"/>
              </a:rPr>
              <a:t>CrypTen</a:t>
            </a:r>
            <a:r>
              <a:rPr lang="en-US" sz="1200" b="0" i="0" u="none" strike="noStrike" baseline="0" dirty="0">
                <a:latin typeface="ArialMT"/>
              </a:rPr>
              <a:t> and standard </a:t>
            </a:r>
            <a:r>
              <a:rPr lang="en-US" sz="1200" b="0" i="0" u="none" strike="noStrike" baseline="0" dirty="0" err="1">
                <a:latin typeface="ArialMT"/>
              </a:rPr>
              <a:t>PyTorch</a:t>
            </a:r>
            <a:endParaRPr lang="en-US" sz="1200" b="0" i="0" u="none" strike="noStrike" baseline="0" dirty="0">
              <a:latin typeface="ArialMT"/>
            </a:endParaRPr>
          </a:p>
          <a:p>
            <a:pPr algn="ctr"/>
            <a:r>
              <a:rPr lang="en-US" sz="1200" b="0" i="0" u="none" strike="noStrike" baseline="0" dirty="0">
                <a:latin typeface="ArialMT"/>
              </a:rPr>
              <a:t>indicates that the MPC implementation is correct</a:t>
            </a:r>
            <a:endParaRPr lang="en-CA" sz="1200" dirty="0"/>
          </a:p>
        </p:txBody>
      </p:sp>
    </p:spTree>
    <p:extLst>
      <p:ext uri="{BB962C8B-B14F-4D97-AF65-F5344CB8AC3E}">
        <p14:creationId xmlns:p14="http://schemas.microsoft.com/office/powerpoint/2010/main" val="2180088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FB12AE-71D1-47FD-9AC3-EE2C074245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object 2"/>
          <p:cNvSpPr txBox="1">
            <a:spLocks noGrp="1"/>
          </p:cNvSpPr>
          <p:nvPr>
            <p:ph type="title"/>
          </p:nvPr>
        </p:nvSpPr>
        <p:spPr>
          <a:xfrm>
            <a:off x="282940" y="177877"/>
            <a:ext cx="8403860" cy="1114806"/>
          </a:xfrm>
          <a:prstGeom prst="rect">
            <a:avLst/>
          </a:prstGeom>
        </p:spPr>
        <p:txBody>
          <a:bodyPr vert="horz" lIns="0" tIns="15240" rIns="0" bIns="0" rtlCol="0">
            <a:normAutofit/>
          </a:bodyPr>
          <a:lstStyle/>
          <a:p>
            <a:pPr marL="12700">
              <a:spcBef>
                <a:spcPts val="120"/>
              </a:spcBef>
            </a:pPr>
            <a:r>
              <a:rPr lang="en-US" sz="2700" dirty="0"/>
              <a:t>Some drawbacks and issues of GCN interpolation</a:t>
            </a:r>
          </a:p>
        </p:txBody>
      </p:sp>
      <p:sp>
        <p:nvSpPr>
          <p:cNvPr id="10" name="Freeform: Shape 9">
            <a:extLst>
              <a:ext uri="{FF2B5EF4-FFF2-40B4-BE49-F238E27FC236}">
                <a16:creationId xmlns:a16="http://schemas.microsoft.com/office/drawing/2014/main" id="{64853C7E-3CBA-4464-865F-6044D94B1B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3865" y="2245659"/>
            <a:ext cx="1009039" cy="501308"/>
          </a:xfrm>
          <a:custGeom>
            <a:avLst/>
            <a:gdLst>
              <a:gd name="connsiteX0" fmla="*/ 0 w 1345385"/>
              <a:gd name="connsiteY0" fmla="*/ 668410 h 668410"/>
              <a:gd name="connsiteX1" fmla="*/ 672692 w 1345385"/>
              <a:gd name="connsiteY1" fmla="*/ 0 h 668410"/>
              <a:gd name="connsiteX2" fmla="*/ 1345385 w 1345385"/>
              <a:gd name="connsiteY2" fmla="*/ 668410 h 668410"/>
            </a:gdLst>
            <a:ahLst/>
            <a:cxnLst>
              <a:cxn ang="0">
                <a:pos x="connsiteX0" y="connsiteY0"/>
              </a:cxn>
              <a:cxn ang="0">
                <a:pos x="connsiteX1" y="connsiteY1"/>
              </a:cxn>
              <a:cxn ang="0">
                <a:pos x="connsiteX2" y="connsiteY2"/>
              </a:cxn>
            </a:cxnLst>
            <a:rect l="l" t="t" r="r" b="b"/>
            <a:pathLst>
              <a:path w="1345385" h="668410">
                <a:moveTo>
                  <a:pt x="0" y="668410"/>
                </a:moveTo>
                <a:lnTo>
                  <a:pt x="672692" y="0"/>
                </a:lnTo>
                <a:lnTo>
                  <a:pt x="1345385" y="668410"/>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55EFEC59-B929-4851-9DEF-9106F2797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2610" y="2070228"/>
            <a:ext cx="313603" cy="313603"/>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C132392-D5FF-4588-8FA1-5BAD77BF6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81627" y="3093716"/>
            <a:ext cx="476502" cy="47650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C7EAC045-695C-4E73-9B7C-AFD6FB22D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27391" y="3465796"/>
            <a:ext cx="168260" cy="16826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404A7A3A-BEAE-4BC6-A163-5D0E5F8C4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7631757" y="4198417"/>
            <a:ext cx="2237205" cy="1111481"/>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2ED3B7D-405D-4DFA-8608-B6DE74671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84680" y="3960371"/>
            <a:ext cx="631129" cy="631129"/>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24" name="object 3">
            <a:extLst>
              <a:ext uri="{FF2B5EF4-FFF2-40B4-BE49-F238E27FC236}">
                <a16:creationId xmlns:a16="http://schemas.microsoft.com/office/drawing/2014/main" id="{1BCD7D5E-C30D-4780-9B02-CC69B69949AE}"/>
              </a:ext>
            </a:extLst>
          </p:cNvPr>
          <p:cNvGraphicFramePr/>
          <p:nvPr>
            <p:extLst>
              <p:ext uri="{D42A27DB-BD31-4B8C-83A1-F6EECF244321}">
                <p14:modId xmlns:p14="http://schemas.microsoft.com/office/powerpoint/2010/main" val="848077368"/>
              </p:ext>
            </p:extLst>
          </p:nvPr>
        </p:nvGraphicFramePr>
        <p:xfrm>
          <a:off x="1227320" y="1330915"/>
          <a:ext cx="6705600" cy="31091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628649" y="820341"/>
            <a:ext cx="7879841" cy="2225406"/>
          </a:xfrm>
          <a:prstGeom prst="rect">
            <a:avLst/>
          </a:prstGeom>
        </p:spPr>
        <p:txBody>
          <a:bodyPr vert="horz" lIns="91440" tIns="45720" rIns="91440" bIns="45720" rtlCol="0" anchor="b">
            <a:normAutofit/>
          </a:bodyPr>
          <a:lstStyle/>
          <a:p>
            <a:pPr marL="12700" algn="ctr" rtl="0">
              <a:lnSpc>
                <a:spcPct val="90000"/>
              </a:lnSpc>
              <a:spcBef>
                <a:spcPct val="0"/>
              </a:spcBef>
            </a:pPr>
            <a:br>
              <a:rPr lang="en-US" sz="6000" kern="1200" spc="-5" dirty="0">
                <a:solidFill>
                  <a:schemeClr val="tx1"/>
                </a:solidFill>
                <a:latin typeface="+mj-lt"/>
                <a:ea typeface="+mj-ea"/>
                <a:cs typeface="+mj-cs"/>
              </a:rPr>
            </a:br>
            <a:r>
              <a:rPr lang="en-US" sz="4400" kern="1200" spc="-5" dirty="0">
                <a:solidFill>
                  <a:schemeClr val="tx1"/>
                </a:solidFill>
                <a:latin typeface="+mj-lt"/>
                <a:ea typeface="+mj-ea"/>
                <a:cs typeface="+mj-cs"/>
              </a:rPr>
              <a:t>GP </a:t>
            </a:r>
            <a:r>
              <a:rPr lang="en-US" sz="4400" kern="1200" spc="-10" dirty="0">
                <a:solidFill>
                  <a:schemeClr val="tx1"/>
                </a:solidFill>
                <a:latin typeface="+mj-lt"/>
                <a:ea typeface="+mj-ea"/>
                <a:cs typeface="+mj-cs"/>
              </a:rPr>
              <a:t>for</a:t>
            </a:r>
            <a:r>
              <a:rPr lang="en-US" sz="4400" kern="1200" spc="-200" dirty="0">
                <a:solidFill>
                  <a:schemeClr val="tx1"/>
                </a:solidFill>
                <a:latin typeface="+mj-lt"/>
                <a:ea typeface="+mj-ea"/>
                <a:cs typeface="+mj-cs"/>
              </a:rPr>
              <a:t> </a:t>
            </a:r>
            <a:r>
              <a:rPr lang="en-US" sz="4400" kern="1200" spc="-5" dirty="0">
                <a:solidFill>
                  <a:schemeClr val="tx1"/>
                </a:solidFill>
                <a:latin typeface="+mj-lt"/>
                <a:ea typeface="+mj-ea"/>
                <a:cs typeface="+mj-cs"/>
              </a:rPr>
              <a:t>Interpolation</a:t>
            </a:r>
            <a:endParaRPr lang="en-US" sz="6000" kern="1200" dirty="0">
              <a:solidFill>
                <a:schemeClr val="tx1"/>
              </a:solidFill>
              <a:latin typeface="+mj-lt"/>
              <a:ea typeface="+mj-ea"/>
              <a:cs typeface="+mj-cs"/>
            </a:endParaRP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3248374"/>
            <a:ext cx="7879842"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10162" y="1761629"/>
            <a:ext cx="41148" cy="29600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7A14EF6C-F84C-4703-AAC3-9DA7C92E7703}"/>
              </a:ext>
            </a:extLst>
          </p:cNvPr>
          <p:cNvSpPr>
            <a:spLocks noGrp="1" noChangeArrowheads="1"/>
          </p:cNvSpPr>
          <p:nvPr>
            <p:ph type="title"/>
          </p:nvPr>
        </p:nvSpPr>
        <p:spPr>
          <a:xfrm>
            <a:off x="279947" y="171155"/>
            <a:ext cx="8374551" cy="384721"/>
          </a:xfrm>
        </p:spPr>
        <p:txBody>
          <a:bodyPr/>
          <a:lstStyle/>
          <a:p>
            <a:r>
              <a:rPr lang="en-US" altLang="zh-CN" dirty="0"/>
              <a:t>Gaussian Process</a:t>
            </a:r>
          </a:p>
        </p:txBody>
      </p:sp>
      <p:sp>
        <p:nvSpPr>
          <p:cNvPr id="74755" name="Rectangle 3">
            <a:extLst>
              <a:ext uri="{FF2B5EF4-FFF2-40B4-BE49-F238E27FC236}">
                <a16:creationId xmlns:a16="http://schemas.microsoft.com/office/drawing/2014/main" id="{37141DE7-FB52-4AD0-9BC0-D379AA2BA469}"/>
              </a:ext>
            </a:extLst>
          </p:cNvPr>
          <p:cNvSpPr>
            <a:spLocks noGrp="1" noChangeArrowheads="1"/>
          </p:cNvSpPr>
          <p:nvPr>
            <p:ph type="body" idx="1"/>
          </p:nvPr>
        </p:nvSpPr>
        <p:spPr>
          <a:xfrm>
            <a:off x="279948" y="1033767"/>
            <a:ext cx="8096335" cy="699783"/>
          </a:xfrm>
          <a:solidFill>
            <a:schemeClr val="tx2">
              <a:lumMod val="40000"/>
              <a:lumOff val="60000"/>
            </a:schemeClr>
          </a:solidFill>
        </p:spPr>
        <p:txBody>
          <a:bodyPr/>
          <a:lstStyle/>
          <a:p>
            <a:r>
              <a:rPr lang="en-US" altLang="zh-CN" sz="1500" b="1" dirty="0">
                <a:solidFill>
                  <a:schemeClr val="tx1"/>
                </a:solidFill>
              </a:rPr>
              <a:t>Definition: </a:t>
            </a:r>
            <a:r>
              <a:rPr lang="en-US" altLang="zh-CN" sz="1500" dirty="0">
                <a:solidFill>
                  <a:schemeClr val="tx1"/>
                </a:solidFill>
              </a:rPr>
              <a:t>A Gaussian process is defined as a probability distribution over functions f(x), such that the set of values of f(x) evaluated at an arbitrary set of points x1,.. </a:t>
            </a:r>
            <a:r>
              <a:rPr lang="en-US" altLang="zh-CN" sz="1500" dirty="0" err="1">
                <a:solidFill>
                  <a:schemeClr val="tx1"/>
                </a:solidFill>
              </a:rPr>
              <a:t>xn</a:t>
            </a:r>
            <a:r>
              <a:rPr lang="en-US" altLang="zh-CN" sz="1500" dirty="0">
                <a:solidFill>
                  <a:schemeClr val="tx1"/>
                </a:solidFill>
              </a:rPr>
              <a:t> jointly have a Gaussian distribution.</a:t>
            </a:r>
          </a:p>
          <a:p>
            <a:pPr lvl="1">
              <a:lnSpc>
                <a:spcPct val="80000"/>
              </a:lnSpc>
            </a:pPr>
            <a:endParaRPr lang="en-US" altLang="zh-CN" sz="1500" dirty="0"/>
          </a:p>
          <a:p>
            <a:pPr>
              <a:lnSpc>
                <a:spcPct val="80000"/>
              </a:lnSpc>
            </a:pPr>
            <a:r>
              <a:rPr lang="en-US" sz="1500" dirty="0"/>
              <a:t>A Gaussian process is completely specified by its mean function and co- covariance function.</a:t>
            </a:r>
            <a:endParaRPr lang="en-US" altLang="zh-CN" sz="1500" dirty="0"/>
          </a:p>
          <a:p>
            <a:pPr>
              <a:lnSpc>
                <a:spcPct val="80000"/>
              </a:lnSpc>
            </a:pPr>
            <a:r>
              <a:rPr lang="en-US" altLang="zh-CN" sz="1500" dirty="0"/>
              <a:t> </a:t>
            </a:r>
            <a:endParaRPr lang="en-US" altLang="zh-CN" sz="1350" dirty="0"/>
          </a:p>
        </p:txBody>
      </p:sp>
      <p:pic>
        <p:nvPicPr>
          <p:cNvPr id="3" name="Picture 2">
            <a:extLst>
              <a:ext uri="{FF2B5EF4-FFF2-40B4-BE49-F238E27FC236}">
                <a16:creationId xmlns:a16="http://schemas.microsoft.com/office/drawing/2014/main" id="{44A787B5-F96D-4637-ACBE-2AFAEE134CE4}"/>
              </a:ext>
            </a:extLst>
          </p:cNvPr>
          <p:cNvPicPr>
            <a:picLocks noChangeAspect="1"/>
          </p:cNvPicPr>
          <p:nvPr/>
        </p:nvPicPr>
        <p:blipFill>
          <a:blip r:embed="rId3"/>
          <a:stretch>
            <a:fillRect/>
          </a:stretch>
        </p:blipFill>
        <p:spPr>
          <a:xfrm>
            <a:off x="2514598" y="2636939"/>
            <a:ext cx="3905250" cy="960337"/>
          </a:xfrm>
          <a:prstGeom prst="rect">
            <a:avLst/>
          </a:prstGeom>
        </p:spPr>
      </p:pic>
      <p:pic>
        <p:nvPicPr>
          <p:cNvPr id="5" name="Picture 4">
            <a:extLst>
              <a:ext uri="{FF2B5EF4-FFF2-40B4-BE49-F238E27FC236}">
                <a16:creationId xmlns:a16="http://schemas.microsoft.com/office/drawing/2014/main" id="{A0EA60A8-0E56-4646-8AE7-BD205C4B8001}"/>
              </a:ext>
            </a:extLst>
          </p:cNvPr>
          <p:cNvPicPr>
            <a:picLocks noChangeAspect="1"/>
          </p:cNvPicPr>
          <p:nvPr/>
        </p:nvPicPr>
        <p:blipFill>
          <a:blip r:embed="rId4"/>
          <a:stretch>
            <a:fillRect/>
          </a:stretch>
        </p:blipFill>
        <p:spPr>
          <a:xfrm>
            <a:off x="3048000" y="4141809"/>
            <a:ext cx="3195637" cy="591785"/>
          </a:xfrm>
          <a:prstGeom prst="rect">
            <a:avLst/>
          </a:prstGeom>
        </p:spPr>
      </p:pic>
      <p:sp>
        <p:nvSpPr>
          <p:cNvPr id="9" name="Rectangle 3">
            <a:extLst>
              <a:ext uri="{FF2B5EF4-FFF2-40B4-BE49-F238E27FC236}">
                <a16:creationId xmlns:a16="http://schemas.microsoft.com/office/drawing/2014/main" id="{51E72E61-B80F-47B5-9B49-2EFA70B41FF8}"/>
              </a:ext>
            </a:extLst>
          </p:cNvPr>
          <p:cNvSpPr txBox="1">
            <a:spLocks noChangeArrowheads="1"/>
          </p:cNvSpPr>
          <p:nvPr/>
        </p:nvSpPr>
        <p:spPr>
          <a:xfrm>
            <a:off x="581023" y="3772477"/>
            <a:ext cx="7772400" cy="369332"/>
          </a:xfrm>
          <a:prstGeom prst="rect">
            <a:avLst/>
          </a:prstGeom>
        </p:spPr>
        <p:txBody>
          <a:bodyPr wrap="square" lIns="0" tIns="0" rIns="0" bIns="0">
            <a:spAutoFit/>
          </a:bodyPr>
          <a:lstStyle>
            <a:lvl1pPr marL="0">
              <a:defRPr sz="1800" b="0" i="0">
                <a:solidFill>
                  <a:srgbClr val="595959"/>
                </a:solidFill>
                <a:latin typeface="Arial"/>
                <a:ea typeface="+mn-ea"/>
                <a:cs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nSpc>
                <a:spcPct val="80000"/>
              </a:lnSpc>
            </a:pPr>
            <a:r>
              <a:rPr lang="en-US" altLang="zh-CN" sz="1500" kern="0" dirty="0"/>
              <a:t>And we can write Gaussian Process as, </a:t>
            </a:r>
          </a:p>
          <a:p>
            <a:pPr>
              <a:lnSpc>
                <a:spcPct val="80000"/>
              </a:lnSpc>
            </a:pPr>
            <a:r>
              <a:rPr lang="en-US" altLang="zh-CN" sz="1500" kern="0" dirty="0"/>
              <a:t> </a:t>
            </a:r>
            <a:endParaRPr lang="en-US" altLang="zh-CN" sz="1350" kern="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4FABD-4549-4DB7-A0B9-264643732EF9}"/>
              </a:ext>
            </a:extLst>
          </p:cNvPr>
          <p:cNvSpPr>
            <a:spLocks noGrp="1"/>
          </p:cNvSpPr>
          <p:nvPr>
            <p:ph type="title"/>
          </p:nvPr>
        </p:nvSpPr>
        <p:spPr>
          <a:xfrm>
            <a:off x="262188" y="260385"/>
            <a:ext cx="8374551" cy="384721"/>
          </a:xfrm>
        </p:spPr>
        <p:txBody>
          <a:bodyPr/>
          <a:lstStyle/>
          <a:p>
            <a:r>
              <a:rPr lang="en-IN" dirty="0"/>
              <a:t>GP </a:t>
            </a:r>
            <a:r>
              <a:rPr lang="en-IN" dirty="0" err="1"/>
              <a:t>contd</a:t>
            </a:r>
            <a:r>
              <a:rPr lang="en-IN" dirty="0"/>
              <a:t>…</a:t>
            </a:r>
            <a:endParaRPr lang="en-CA" dirty="0"/>
          </a:p>
        </p:txBody>
      </p:sp>
      <p:pic>
        <p:nvPicPr>
          <p:cNvPr id="5" name="Picture 4">
            <a:extLst>
              <a:ext uri="{FF2B5EF4-FFF2-40B4-BE49-F238E27FC236}">
                <a16:creationId xmlns:a16="http://schemas.microsoft.com/office/drawing/2014/main" id="{4B9AAB4A-EF2E-4918-94D9-523EF8DCC1F2}"/>
              </a:ext>
            </a:extLst>
          </p:cNvPr>
          <p:cNvPicPr>
            <a:picLocks noChangeAspect="1"/>
          </p:cNvPicPr>
          <p:nvPr/>
        </p:nvPicPr>
        <p:blipFill>
          <a:blip r:embed="rId3"/>
          <a:stretch>
            <a:fillRect/>
          </a:stretch>
        </p:blipFill>
        <p:spPr>
          <a:xfrm>
            <a:off x="381000" y="1276350"/>
            <a:ext cx="8157124" cy="3201862"/>
          </a:xfrm>
          <a:prstGeom prst="rect">
            <a:avLst/>
          </a:prstGeom>
        </p:spPr>
      </p:pic>
    </p:spTree>
    <p:extLst>
      <p:ext uri="{BB962C8B-B14F-4D97-AF65-F5344CB8AC3E}">
        <p14:creationId xmlns:p14="http://schemas.microsoft.com/office/powerpoint/2010/main" val="3948607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700F14-98EF-4C3D-8421-F29344221107}"/>
              </a:ext>
            </a:extLst>
          </p:cNvPr>
          <p:cNvSpPr>
            <a:spLocks noGrp="1"/>
          </p:cNvSpPr>
          <p:nvPr>
            <p:ph type="title"/>
          </p:nvPr>
        </p:nvSpPr>
        <p:spPr>
          <a:xfrm>
            <a:off x="482600" y="241300"/>
            <a:ext cx="8178799" cy="851803"/>
          </a:xfrm>
        </p:spPr>
        <p:txBody>
          <a:bodyPr>
            <a:normAutofit/>
          </a:bodyPr>
          <a:lstStyle/>
          <a:p>
            <a:r>
              <a:rPr lang="en-IN" sz="2700" spc="5"/>
              <a:t>Why use GP over GCNs</a:t>
            </a:r>
            <a:endParaRPr lang="en-CA" sz="2700"/>
          </a:p>
        </p:txBody>
      </p:sp>
      <p:sp>
        <p:nvSpPr>
          <p:cNvPr id="3" name="Text Placeholder 2">
            <a:extLst>
              <a:ext uri="{FF2B5EF4-FFF2-40B4-BE49-F238E27FC236}">
                <a16:creationId xmlns:a16="http://schemas.microsoft.com/office/drawing/2014/main" id="{A5FB1347-4374-4FFC-923D-A83E03B6BF30}"/>
              </a:ext>
            </a:extLst>
          </p:cNvPr>
          <p:cNvSpPr>
            <a:spLocks noGrp="1"/>
          </p:cNvSpPr>
          <p:nvPr>
            <p:ph type="body" idx="1"/>
          </p:nvPr>
        </p:nvSpPr>
        <p:spPr>
          <a:xfrm>
            <a:off x="482600" y="1337235"/>
            <a:ext cx="8178799" cy="3295487"/>
          </a:xfrm>
        </p:spPr>
        <p:txBody>
          <a:bodyPr>
            <a:normAutofit/>
          </a:bodyPr>
          <a:lstStyle/>
          <a:p>
            <a:pPr marL="285750" indent="-285750">
              <a:spcAft>
                <a:spcPts val="600"/>
              </a:spcAft>
              <a:buFont typeface="Arial" panose="020B0604020202020204" pitchFamily="34" charset="0"/>
              <a:buChar char="•"/>
            </a:pPr>
            <a:r>
              <a:rPr lang="en-US" sz="1500" dirty="0"/>
              <a:t>It not only makes predictions but allows to also estimate uncertainty in the predictions. </a:t>
            </a:r>
          </a:p>
          <a:p>
            <a:pPr marL="285750" indent="-285750">
              <a:spcAft>
                <a:spcPts val="600"/>
              </a:spcAft>
              <a:buFont typeface="Arial" panose="020B0604020202020204" pitchFamily="34" charset="0"/>
              <a:buChar char="•"/>
            </a:pPr>
            <a:r>
              <a:rPr lang="en-US" sz="1500" dirty="0"/>
              <a:t>Make predictions on continuous input locations unlike GCN</a:t>
            </a:r>
          </a:p>
          <a:p>
            <a:pPr marL="285750" indent="-285750">
              <a:spcAft>
                <a:spcPts val="600"/>
              </a:spcAft>
              <a:buFont typeface="Arial" panose="020B0604020202020204" pitchFamily="34" charset="0"/>
              <a:buChar char="•"/>
            </a:pPr>
            <a:r>
              <a:rPr lang="en-US" sz="1500" dirty="0"/>
              <a:t>Places a prior over functions directly rather than over model parameters.</a:t>
            </a:r>
          </a:p>
          <a:p>
            <a:pPr marL="285750" indent="-285750">
              <a:spcAft>
                <a:spcPts val="600"/>
              </a:spcAft>
              <a:buFont typeface="Arial" panose="020B0604020202020204" pitchFamily="34" charset="0"/>
              <a:buChar char="•"/>
            </a:pPr>
            <a:r>
              <a:rPr lang="en-US" sz="1500" dirty="0"/>
              <a:t>Provide a convenient language for expressing domain knowledge. I</a:t>
            </a:r>
            <a:r>
              <a:rPr lang="en-US" sz="1500" dirty="0">
                <a:latin typeface="Arial"/>
                <a:cs typeface="Arial"/>
              </a:rPr>
              <a:t>ntuitions are likely to be stronger in function space than parameter space e.g., smoothness constraints on function, trends over time, etc.</a:t>
            </a:r>
            <a:endParaRPr lang="en-CA" sz="1500" dirty="0">
              <a:latin typeface="Arial"/>
              <a:cs typeface="Arial"/>
            </a:endParaRPr>
          </a:p>
          <a:p>
            <a:pPr lvl="1">
              <a:spcAft>
                <a:spcPts val="600"/>
              </a:spcAft>
            </a:pPr>
            <a:endParaRPr lang="en-US" sz="1500" dirty="0">
              <a:latin typeface="Arial"/>
              <a:cs typeface="Arial"/>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89472" y="1590018"/>
            <a:ext cx="484026" cy="48402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716801" y="1007270"/>
            <a:ext cx="1899624" cy="954774"/>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6320" y="3827443"/>
            <a:ext cx="1513185" cy="76054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20937" y="4296531"/>
            <a:ext cx="364184" cy="36418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01717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object 2"/>
          <p:cNvSpPr txBox="1">
            <a:spLocks noGrp="1"/>
          </p:cNvSpPr>
          <p:nvPr>
            <p:ph type="title"/>
          </p:nvPr>
        </p:nvSpPr>
        <p:spPr>
          <a:xfrm>
            <a:off x="310560" y="1226709"/>
            <a:ext cx="2849387" cy="3829277"/>
          </a:xfrm>
          <a:prstGeom prst="rect">
            <a:avLst/>
          </a:prstGeom>
        </p:spPr>
        <p:txBody>
          <a:bodyPr vert="horz" lIns="91440" tIns="45720" rIns="91440" bIns="45720" rtlCol="0" anchor="t">
            <a:normAutofit/>
          </a:bodyPr>
          <a:lstStyle/>
          <a:p>
            <a:pPr marL="12700" algn="l" rtl="0">
              <a:lnSpc>
                <a:spcPct val="90000"/>
              </a:lnSpc>
              <a:spcBef>
                <a:spcPct val="0"/>
              </a:spcBef>
            </a:pPr>
            <a:r>
              <a:rPr lang="en-US" sz="2700" kern="1200" dirty="0">
                <a:solidFill>
                  <a:schemeClr val="tx1"/>
                </a:solidFill>
                <a:latin typeface="+mj-lt"/>
                <a:ea typeface="+mj-ea"/>
                <a:cs typeface="+mj-cs"/>
              </a:rPr>
              <a:t>Libraries </a:t>
            </a:r>
            <a:r>
              <a:rPr lang="en-US" sz="2700" kern="1200" spc="5" dirty="0">
                <a:solidFill>
                  <a:schemeClr val="tx1"/>
                </a:solidFill>
                <a:latin typeface="+mj-lt"/>
                <a:ea typeface="+mj-ea"/>
                <a:cs typeface="+mj-cs"/>
              </a:rPr>
              <a:t>explored for GP - </a:t>
            </a:r>
            <a:r>
              <a:rPr lang="en-US" sz="2700" kern="1200" spc="5" dirty="0" err="1">
                <a:latin typeface="+mj-lt"/>
                <a:cs typeface="+mj-cs"/>
              </a:rPr>
              <a:t>Gp</a:t>
            </a:r>
            <a:r>
              <a:rPr lang="en-US" sz="2700" kern="1200" spc="5" dirty="0" err="1">
                <a:solidFill>
                  <a:schemeClr val="tx1"/>
                </a:solidFill>
                <a:latin typeface="+mj-lt"/>
                <a:ea typeface="+mj-ea"/>
                <a:cs typeface="+mj-cs"/>
              </a:rPr>
              <a:t>ytorch</a:t>
            </a:r>
            <a:endParaRPr lang="en-US" sz="2700" kern="1200" spc="5" dirty="0">
              <a:solidFill>
                <a:schemeClr val="tx1"/>
              </a:solidFill>
              <a:latin typeface="+mj-lt"/>
              <a:ea typeface="+mj-ea"/>
              <a:cs typeface="+mj-cs"/>
            </a:endParaRP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11576" y="491355"/>
            <a:ext cx="515604" cy="51560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126517" cy="111062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054495" y="-190253"/>
            <a:ext cx="1370729" cy="1032742"/>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7990350" y="316610"/>
            <a:ext cx="484026" cy="484026"/>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object 3"/>
          <p:cNvSpPr txBox="1"/>
          <p:nvPr/>
        </p:nvSpPr>
        <p:spPr>
          <a:xfrm>
            <a:off x="3470506" y="1226709"/>
            <a:ext cx="5522683" cy="3613148"/>
          </a:xfrm>
          <a:prstGeom prst="rect">
            <a:avLst/>
          </a:prstGeom>
        </p:spPr>
        <p:txBody>
          <a:bodyPr vert="horz" lIns="91440" tIns="45720" rIns="91440" bIns="45720" rtlCol="0">
            <a:normAutofit/>
          </a:bodyPr>
          <a:lstStyle/>
          <a:p>
            <a:pPr>
              <a:lnSpc>
                <a:spcPct val="90000"/>
              </a:lnSpc>
              <a:spcBef>
                <a:spcPts val="100"/>
              </a:spcBef>
            </a:pPr>
            <a:r>
              <a:rPr lang="en-US" sz="1500" dirty="0">
                <a:solidFill>
                  <a:srgbClr val="595959"/>
                </a:solidFill>
                <a:latin typeface="Arial"/>
                <a:cs typeface="Arial"/>
              </a:rPr>
              <a:t>The key takeaways while trying to port different GP libraries to     </a:t>
            </a:r>
            <a:r>
              <a:rPr lang="en-US" sz="1500" dirty="0" err="1">
                <a:solidFill>
                  <a:srgbClr val="595959"/>
                </a:solidFill>
                <a:latin typeface="Arial"/>
                <a:cs typeface="Arial"/>
              </a:rPr>
              <a:t>CrypTen</a:t>
            </a:r>
            <a:r>
              <a:rPr lang="en-US" sz="1500" dirty="0">
                <a:solidFill>
                  <a:srgbClr val="595959"/>
                </a:solidFill>
                <a:latin typeface="Arial"/>
                <a:cs typeface="Arial"/>
              </a:rPr>
              <a:t> were: </a:t>
            </a:r>
          </a:p>
          <a:p>
            <a:pPr marL="469900" indent="-228600">
              <a:lnSpc>
                <a:spcPct val="150000"/>
              </a:lnSpc>
              <a:spcBef>
                <a:spcPts val="1520"/>
              </a:spcBef>
              <a:buFont typeface="Arial" panose="020B0604020202020204" pitchFamily="34" charset="0"/>
              <a:buChar char="•"/>
              <a:tabLst>
                <a:tab pos="469265" algn="l"/>
                <a:tab pos="469900" algn="l"/>
              </a:tabLst>
            </a:pPr>
            <a:r>
              <a:rPr lang="en-US" sz="1500" dirty="0">
                <a:solidFill>
                  <a:srgbClr val="595959"/>
                </a:solidFill>
                <a:latin typeface="Arial"/>
                <a:cs typeface="Arial"/>
              </a:rPr>
              <a:t>Libraries should be based on </a:t>
            </a:r>
            <a:r>
              <a:rPr lang="en-US" sz="1500" dirty="0" err="1">
                <a:solidFill>
                  <a:srgbClr val="595959"/>
                </a:solidFill>
                <a:latin typeface="Arial"/>
                <a:cs typeface="Arial"/>
              </a:rPr>
              <a:t>PyTorch</a:t>
            </a:r>
            <a:r>
              <a:rPr lang="en-US" sz="1500" dirty="0">
                <a:solidFill>
                  <a:srgbClr val="595959"/>
                </a:solidFill>
                <a:latin typeface="Arial"/>
                <a:cs typeface="Arial"/>
              </a:rPr>
              <a:t> to port to </a:t>
            </a:r>
            <a:r>
              <a:rPr lang="en-US" sz="1500" dirty="0" err="1">
                <a:solidFill>
                  <a:srgbClr val="595959"/>
                </a:solidFill>
                <a:latin typeface="Arial"/>
                <a:cs typeface="Arial"/>
              </a:rPr>
              <a:t>CrypTen</a:t>
            </a:r>
            <a:endParaRPr lang="en-US" sz="1500" dirty="0">
              <a:solidFill>
                <a:srgbClr val="595959"/>
              </a:solidFill>
              <a:latin typeface="Arial"/>
              <a:cs typeface="Arial"/>
            </a:endParaRPr>
          </a:p>
          <a:p>
            <a:pPr marL="469265" marR="206375" indent="-228600">
              <a:lnSpc>
                <a:spcPct val="150000"/>
              </a:lnSpc>
              <a:buFont typeface="Arial" panose="020B0604020202020204" pitchFamily="34" charset="0"/>
              <a:buChar char="•"/>
              <a:tabLst>
                <a:tab pos="469265" algn="l"/>
                <a:tab pos="469900" algn="l"/>
              </a:tabLst>
            </a:pPr>
            <a:r>
              <a:rPr lang="en-US" sz="1500" dirty="0">
                <a:solidFill>
                  <a:srgbClr val="595959"/>
                </a:solidFill>
                <a:latin typeface="Arial"/>
                <a:cs typeface="Arial"/>
              </a:rPr>
              <a:t>Large libraries like </a:t>
            </a:r>
            <a:r>
              <a:rPr lang="en-US" sz="1500" dirty="0" err="1">
                <a:solidFill>
                  <a:srgbClr val="595959"/>
                </a:solidFill>
                <a:latin typeface="Arial"/>
                <a:cs typeface="Arial"/>
              </a:rPr>
              <a:t>gpytorch</a:t>
            </a:r>
            <a:r>
              <a:rPr lang="en-US" sz="1500" dirty="0">
                <a:solidFill>
                  <a:srgbClr val="595959"/>
                </a:solidFill>
                <a:latin typeface="Arial"/>
                <a:cs typeface="Arial"/>
              </a:rPr>
              <a:t> have very large number of lines of code with  specific classes defined on top of </a:t>
            </a:r>
            <a:r>
              <a:rPr lang="en-US" sz="1500" dirty="0" err="1">
                <a:solidFill>
                  <a:srgbClr val="595959"/>
                </a:solidFill>
                <a:latin typeface="Arial"/>
                <a:cs typeface="Arial"/>
              </a:rPr>
              <a:t>PyTorch</a:t>
            </a:r>
            <a:r>
              <a:rPr lang="en-US" sz="1500" dirty="0">
                <a:solidFill>
                  <a:srgbClr val="595959"/>
                </a:solidFill>
                <a:latin typeface="Arial"/>
                <a:cs typeface="Arial"/>
              </a:rPr>
              <a:t> which are not easy to port</a:t>
            </a:r>
          </a:p>
          <a:p>
            <a:pPr marL="469265" marR="5080" indent="-228600">
              <a:lnSpc>
                <a:spcPct val="150000"/>
              </a:lnSpc>
              <a:buFont typeface="Arial" panose="020B0604020202020204" pitchFamily="34" charset="0"/>
              <a:buChar char="•"/>
              <a:tabLst>
                <a:tab pos="469265" algn="l"/>
                <a:tab pos="469900" algn="l"/>
              </a:tabLst>
            </a:pPr>
            <a:r>
              <a:rPr lang="en-US" sz="1500" dirty="0">
                <a:solidFill>
                  <a:srgbClr val="595959"/>
                </a:solidFill>
                <a:latin typeface="Arial"/>
                <a:cs typeface="Arial"/>
              </a:rPr>
              <a:t>Other smaller libraries like </a:t>
            </a:r>
            <a:r>
              <a:rPr lang="en-US" sz="1500" dirty="0" err="1">
                <a:solidFill>
                  <a:srgbClr val="595959"/>
                </a:solidFill>
                <a:latin typeface="Arial"/>
                <a:cs typeface="Arial"/>
              </a:rPr>
              <a:t>gptorch</a:t>
            </a:r>
            <a:r>
              <a:rPr lang="en-US" sz="1500" dirty="0">
                <a:solidFill>
                  <a:srgbClr val="595959"/>
                </a:solidFill>
                <a:latin typeface="Arial"/>
                <a:cs typeface="Arial"/>
              </a:rPr>
              <a:t> and pyro did not give very accurate and  reliable results even in a non-MPC setting</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6567" y="4586625"/>
            <a:ext cx="1120885" cy="556875"/>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5472" y="4839857"/>
            <a:ext cx="611178" cy="303643"/>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758FB-11F6-4CB0-A1B3-AD2EA6E712B3}"/>
              </a:ext>
            </a:extLst>
          </p:cNvPr>
          <p:cNvSpPr>
            <a:spLocks noGrp="1"/>
          </p:cNvSpPr>
          <p:nvPr>
            <p:ph type="title"/>
          </p:nvPr>
        </p:nvSpPr>
        <p:spPr>
          <a:xfrm>
            <a:off x="266752" y="133350"/>
            <a:ext cx="8374551" cy="384721"/>
          </a:xfrm>
        </p:spPr>
        <p:txBody>
          <a:bodyPr/>
          <a:lstStyle/>
          <a:p>
            <a:r>
              <a:rPr lang="en-IN" dirty="0"/>
              <a:t>GP trained on Pollution Dataset</a:t>
            </a:r>
            <a:endParaRPr lang="en-CA" dirty="0"/>
          </a:p>
        </p:txBody>
      </p:sp>
      <p:pic>
        <p:nvPicPr>
          <p:cNvPr id="5" name="Picture 4">
            <a:extLst>
              <a:ext uri="{FF2B5EF4-FFF2-40B4-BE49-F238E27FC236}">
                <a16:creationId xmlns:a16="http://schemas.microsoft.com/office/drawing/2014/main" id="{E0FD100D-991D-4EC3-8157-D2E9F4A9DBF3}"/>
              </a:ext>
            </a:extLst>
          </p:cNvPr>
          <p:cNvPicPr>
            <a:picLocks noChangeAspect="1"/>
          </p:cNvPicPr>
          <p:nvPr/>
        </p:nvPicPr>
        <p:blipFill>
          <a:blip r:embed="rId3"/>
          <a:stretch>
            <a:fillRect/>
          </a:stretch>
        </p:blipFill>
        <p:spPr>
          <a:xfrm>
            <a:off x="266752" y="1047750"/>
            <a:ext cx="8610495" cy="3683962"/>
          </a:xfrm>
          <a:prstGeom prst="rect">
            <a:avLst/>
          </a:prstGeom>
        </p:spPr>
      </p:pic>
    </p:spTree>
    <p:extLst>
      <p:ext uri="{BB962C8B-B14F-4D97-AF65-F5344CB8AC3E}">
        <p14:creationId xmlns:p14="http://schemas.microsoft.com/office/powerpoint/2010/main" val="968137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7" descr="Free stock photo of air, air pollution, buildings">
            <a:extLst>
              <a:ext uri="{FF2B5EF4-FFF2-40B4-BE49-F238E27FC236}">
                <a16:creationId xmlns:a16="http://schemas.microsoft.com/office/drawing/2014/main" id="{F1EEA9ED-D42F-4012-981E-F786AA9BFA97}"/>
              </a:ext>
            </a:extLst>
          </p:cNvPr>
          <p:cNvPicPr>
            <a:picLocks noChangeAspect="1"/>
          </p:cNvPicPr>
          <p:nvPr/>
        </p:nvPicPr>
        <p:blipFill rotWithShape="1">
          <a:blip r:embed="rId3">
            <a:alphaModFix amt="35000"/>
          </a:blip>
          <a:srcRect t="15439"/>
          <a:stretch/>
        </p:blipFill>
        <p:spPr>
          <a:xfrm>
            <a:off x="0" y="24614"/>
            <a:ext cx="9144000" cy="5141969"/>
          </a:xfrm>
          <a:prstGeom prst="rect">
            <a:avLst/>
          </a:prstGeom>
        </p:spPr>
      </p:pic>
      <p:sp>
        <p:nvSpPr>
          <p:cNvPr id="2" name="Title 1">
            <a:extLst>
              <a:ext uri="{FF2B5EF4-FFF2-40B4-BE49-F238E27FC236}">
                <a16:creationId xmlns:a16="http://schemas.microsoft.com/office/drawing/2014/main" id="{6193C2BD-0AED-4E3D-9EB2-72C757660060}"/>
              </a:ext>
            </a:extLst>
          </p:cNvPr>
          <p:cNvSpPr>
            <a:spLocks noGrp="1"/>
          </p:cNvSpPr>
          <p:nvPr>
            <p:ph type="title"/>
          </p:nvPr>
        </p:nvSpPr>
        <p:spPr>
          <a:xfrm>
            <a:off x="377158" y="623796"/>
            <a:ext cx="4628186" cy="2608909"/>
          </a:xfrm>
        </p:spPr>
        <p:txBody>
          <a:bodyPr vert="horz" wrap="square" lIns="68580" tIns="34290" rIns="68580" bIns="34290" rtlCol="0" anchor="t">
            <a:normAutofit/>
          </a:bodyPr>
          <a:lstStyle/>
          <a:p>
            <a:r>
              <a:rPr lang="en-US" sz="3200" kern="1200" dirty="0">
                <a:latin typeface="+mj-lt"/>
                <a:ea typeface="+mj-ea"/>
                <a:cs typeface="+mj-cs"/>
              </a:rPr>
              <a:t>Frist </a:t>
            </a:r>
            <a:r>
              <a:rPr lang="en-US" sz="3200" kern="1200" dirty="0" err="1">
                <a:latin typeface="+mj-lt"/>
                <a:ea typeface="+mj-ea"/>
                <a:cs typeface="+mj-cs"/>
              </a:rPr>
              <a:t>Usecase</a:t>
            </a:r>
            <a:r>
              <a:rPr lang="en-US" sz="3200" kern="1200" dirty="0">
                <a:latin typeface="+mj-lt"/>
                <a:ea typeface="+mj-ea"/>
                <a:cs typeface="+mj-cs"/>
              </a:rPr>
              <a:t> - Secure Pollution Prediction using </a:t>
            </a:r>
            <a:br>
              <a:rPr lang="en-US" sz="3200" dirty="0"/>
            </a:br>
            <a:r>
              <a:rPr lang="en-US" sz="3200" kern="1200" dirty="0">
                <a:latin typeface="+mj-lt"/>
                <a:ea typeface="+mj-ea"/>
                <a:cs typeface="+mj-cs"/>
              </a:rPr>
              <a:t>GCN’s and GP</a:t>
            </a:r>
            <a:r>
              <a:rPr lang="en-US" sz="3200" kern="1200" dirty="0">
                <a:latin typeface="+mj-lt"/>
                <a:cs typeface="+mj-cs"/>
              </a:rPr>
              <a:t> </a:t>
            </a:r>
            <a:br>
              <a:rPr lang="en-US" sz="3200" kern="1200" dirty="0"/>
            </a:br>
            <a:r>
              <a:rPr lang="en-US" sz="2400" kern="1200" dirty="0">
                <a:latin typeface="+mj-lt"/>
                <a:cs typeface="+mj-cs"/>
              </a:rPr>
              <a:t> </a:t>
            </a:r>
            <a:r>
              <a:rPr lang="en-US" sz="2000" kern="1200" dirty="0">
                <a:latin typeface="+mj-lt"/>
                <a:cs typeface="+mj-cs"/>
              </a:rPr>
              <a:t>in Delhi-NCR</a:t>
            </a:r>
            <a:endParaRPr lang="en-US" sz="2800" kern="1200" dirty="0">
              <a:latin typeface="+mj-lt"/>
              <a:cs typeface="+mj-cs"/>
            </a:endParaRPr>
          </a:p>
        </p:txBody>
      </p:sp>
      <p:pic>
        <p:nvPicPr>
          <p:cNvPr id="4" name="Picture 4" descr="A picture containing text, outdoor, sky, road&#10;&#10;Description automatically generated">
            <a:extLst>
              <a:ext uri="{FF2B5EF4-FFF2-40B4-BE49-F238E27FC236}">
                <a16:creationId xmlns:a16="http://schemas.microsoft.com/office/drawing/2014/main" id="{3F73D051-7E86-42A7-B3AD-5C6AF67A16A3}"/>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9052" r="30347" b="2"/>
          <a:stretch/>
        </p:blipFill>
        <p:spPr>
          <a:xfrm>
            <a:off x="4515814" y="408581"/>
            <a:ext cx="4628186" cy="4734919"/>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sp>
        <p:nvSpPr>
          <p:cNvPr id="5" name="TextBox 4">
            <a:extLst>
              <a:ext uri="{FF2B5EF4-FFF2-40B4-BE49-F238E27FC236}">
                <a16:creationId xmlns:a16="http://schemas.microsoft.com/office/drawing/2014/main" id="{024DB354-2D05-4D24-9B51-AF26D244C747}"/>
              </a:ext>
            </a:extLst>
          </p:cNvPr>
          <p:cNvSpPr txBox="1"/>
          <p:nvPr/>
        </p:nvSpPr>
        <p:spPr>
          <a:xfrm>
            <a:off x="7252135" y="4993459"/>
            <a:ext cx="1891865" cy="173124"/>
          </a:xfrm>
          <a:prstGeom prst="rect">
            <a:avLst/>
          </a:prstGeom>
          <a:solidFill>
            <a:srgbClr val="000000"/>
          </a:solidFill>
        </p:spPr>
        <p:txBody>
          <a:bodyPr wrap="none">
            <a:spAutoFit/>
          </a:bodyPr>
          <a:lstStyle/>
          <a:p>
            <a:pPr algn="r">
              <a:spcAft>
                <a:spcPts val="450"/>
              </a:spcAft>
            </a:pPr>
            <a:r>
              <a:rPr lang="en-US" sz="525">
                <a:solidFill>
                  <a:srgbClr val="FFFFFF"/>
                </a:solidFill>
                <a:hlinkClick r:id="rId5">
                  <a:extLst>
                    <a:ext uri="{A12FA001-AC4F-418D-AE19-62706E023703}">
                      <ahyp:hlinkClr xmlns:ahyp="http://schemas.microsoft.com/office/drawing/2018/hyperlinkcolor" val="tx"/>
                    </a:ext>
                  </a:extLst>
                </a:hlinkClick>
              </a:rPr>
              <a:t>This Photo</a:t>
            </a:r>
            <a:r>
              <a:rPr lang="en-US" sz="525">
                <a:solidFill>
                  <a:srgbClr val="FFFFFF"/>
                </a:solidFill>
              </a:rPr>
              <a:t> by Unknown author is licensed under </a:t>
            </a:r>
            <a:r>
              <a:rPr lang="en-US" sz="525">
                <a:solidFill>
                  <a:srgbClr val="FFFFFF"/>
                </a:solidFill>
                <a:hlinkClick r:id="rId6">
                  <a:extLst>
                    <a:ext uri="{A12FA001-AC4F-418D-AE19-62706E023703}">
                      <ahyp:hlinkClr xmlns:ahyp="http://schemas.microsoft.com/office/drawing/2018/hyperlinkcolor" val="tx"/>
                    </a:ext>
                  </a:extLst>
                </a:hlinkClick>
              </a:rPr>
              <a:t>CC BY-NC-ND</a:t>
            </a:r>
            <a:r>
              <a:rPr lang="en-US" sz="525">
                <a:solidFill>
                  <a:srgbClr val="FFFFFF"/>
                </a:solidFill>
              </a:rPr>
              <a:t>.</a:t>
            </a:r>
          </a:p>
        </p:txBody>
      </p:sp>
    </p:spTree>
    <p:extLst>
      <p:ext uri="{BB962C8B-B14F-4D97-AF65-F5344CB8AC3E}">
        <p14:creationId xmlns:p14="http://schemas.microsoft.com/office/powerpoint/2010/main" val="5334277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209550"/>
            <a:ext cx="8537576" cy="400110"/>
          </a:xfrm>
          <a:prstGeom prst="rect">
            <a:avLst/>
          </a:prstGeom>
        </p:spPr>
        <p:txBody>
          <a:bodyPr vert="horz" wrap="square" lIns="0" tIns="15240" rIns="0" bIns="0" rtlCol="0">
            <a:spAutoFit/>
          </a:bodyPr>
          <a:lstStyle/>
          <a:p>
            <a:pPr marL="12700">
              <a:lnSpc>
                <a:spcPct val="100000"/>
              </a:lnSpc>
              <a:spcBef>
                <a:spcPts val="120"/>
              </a:spcBef>
            </a:pPr>
            <a:r>
              <a:rPr lang="en-IN" dirty="0"/>
              <a:t>Challenges while deploying </a:t>
            </a:r>
            <a:r>
              <a:rPr lang="en-IN" dirty="0" err="1"/>
              <a:t>Crypten</a:t>
            </a:r>
            <a:r>
              <a:rPr lang="en-IN" dirty="0"/>
              <a:t> on </a:t>
            </a:r>
            <a:r>
              <a:rPr lang="en-IN" dirty="0" err="1"/>
              <a:t>gpytorch</a:t>
            </a:r>
            <a:endParaRPr spc="5" dirty="0"/>
          </a:p>
        </p:txBody>
      </p:sp>
      <p:sp>
        <p:nvSpPr>
          <p:cNvPr id="3" name="object 3"/>
          <p:cNvSpPr txBox="1"/>
          <p:nvPr/>
        </p:nvSpPr>
        <p:spPr>
          <a:xfrm>
            <a:off x="533400" y="1428750"/>
            <a:ext cx="6172200" cy="2942344"/>
          </a:xfrm>
          <a:prstGeom prst="rect">
            <a:avLst/>
          </a:prstGeom>
        </p:spPr>
        <p:txBody>
          <a:bodyPr vert="horz" wrap="square" lIns="0" tIns="12700" rIns="0" bIns="0" rtlCol="0">
            <a:spAutoFit/>
          </a:bodyPr>
          <a:lstStyle/>
          <a:p>
            <a:pPr marL="469265" marR="206375" indent="-367030">
              <a:lnSpc>
                <a:spcPct val="114999"/>
              </a:lnSpc>
              <a:spcBef>
                <a:spcPts val="100"/>
              </a:spcBef>
              <a:buFont typeface="Arial" panose="020B0604020202020204" pitchFamily="34" charset="0"/>
              <a:buChar char="●"/>
              <a:tabLst>
                <a:tab pos="469265" algn="l"/>
                <a:tab pos="469900" algn="l"/>
              </a:tabLst>
            </a:pPr>
            <a:r>
              <a:rPr lang="en-US" altLang="en-US" sz="1600" spc="-5" dirty="0" err="1">
                <a:solidFill>
                  <a:srgbClr val="595959"/>
                </a:solidFill>
                <a:latin typeface="Arial"/>
                <a:cs typeface="Arial"/>
              </a:rPr>
              <a:t>Gpytorch</a:t>
            </a:r>
            <a:r>
              <a:rPr lang="en-US" altLang="en-US" sz="1600" spc="-5" dirty="0">
                <a:solidFill>
                  <a:srgbClr val="595959"/>
                </a:solidFill>
                <a:latin typeface="Arial"/>
                <a:cs typeface="Arial"/>
              </a:rPr>
              <a:t> converts </a:t>
            </a:r>
            <a:r>
              <a:rPr lang="en-US" altLang="en-US" sz="1600" spc="-5" dirty="0" err="1">
                <a:solidFill>
                  <a:srgbClr val="595959"/>
                </a:solidFill>
                <a:latin typeface="Arial"/>
                <a:cs typeface="Arial"/>
              </a:rPr>
              <a:t>pytorch</a:t>
            </a:r>
            <a:r>
              <a:rPr lang="en-US" altLang="en-US" sz="1600" spc="-5" dirty="0">
                <a:solidFill>
                  <a:srgbClr val="595959"/>
                </a:solidFill>
                <a:latin typeface="Arial"/>
                <a:cs typeface="Arial"/>
              </a:rPr>
              <a:t> tensor to lazy tensor which is not supported on </a:t>
            </a:r>
            <a:r>
              <a:rPr lang="en-US" altLang="en-US" sz="1600" spc="-5" dirty="0" err="1">
                <a:solidFill>
                  <a:srgbClr val="595959"/>
                </a:solidFill>
                <a:latin typeface="Arial"/>
                <a:cs typeface="Arial"/>
              </a:rPr>
              <a:t>Crypten</a:t>
            </a:r>
            <a:r>
              <a:rPr lang="en-US" altLang="en-US" sz="1600" spc="-5" dirty="0">
                <a:solidFill>
                  <a:srgbClr val="595959"/>
                </a:solidFill>
                <a:latin typeface="Arial"/>
                <a:cs typeface="Arial"/>
              </a:rPr>
              <a:t> tensor.</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a:solidFill>
                  <a:srgbClr val="595959"/>
                </a:solidFill>
                <a:latin typeface="Arial"/>
                <a:cs typeface="Arial"/>
              </a:rPr>
              <a:t>Bool </a:t>
            </a:r>
            <a:r>
              <a:rPr lang="en-US" sz="1600" spc="-5" dirty="0" err="1">
                <a:solidFill>
                  <a:srgbClr val="595959"/>
                </a:solidFill>
                <a:latin typeface="Arial"/>
                <a:cs typeface="Arial"/>
              </a:rPr>
              <a:t>comparisions</a:t>
            </a:r>
            <a:r>
              <a:rPr lang="en-US" sz="1600" spc="-5" dirty="0">
                <a:solidFill>
                  <a:srgbClr val="595959"/>
                </a:solidFill>
                <a:latin typeface="Arial"/>
                <a:cs typeface="Arial"/>
              </a:rPr>
              <a:t> in </a:t>
            </a:r>
            <a:r>
              <a:rPr lang="en-US" sz="1600" spc="-5" dirty="0" err="1">
                <a:solidFill>
                  <a:srgbClr val="595959"/>
                </a:solidFill>
                <a:latin typeface="Arial"/>
                <a:cs typeface="Arial"/>
              </a:rPr>
              <a:t>gpytorch</a:t>
            </a:r>
            <a:r>
              <a:rPr lang="en-US" sz="1600" spc="-5" dirty="0">
                <a:solidFill>
                  <a:srgbClr val="595959"/>
                </a:solidFill>
                <a:latin typeface="Arial"/>
                <a:cs typeface="Arial"/>
              </a:rPr>
              <a:t> are not compatible with MPC Tensor because </a:t>
            </a:r>
            <a:r>
              <a:rPr lang="en-US" sz="1600" spc="-5" dirty="0" err="1">
                <a:solidFill>
                  <a:srgbClr val="595959"/>
                </a:solidFill>
                <a:latin typeface="Arial"/>
                <a:cs typeface="Arial"/>
              </a:rPr>
              <a:t>Crypten</a:t>
            </a:r>
            <a:r>
              <a:rPr lang="en-US" sz="1600" spc="-5" dirty="0">
                <a:solidFill>
                  <a:srgbClr val="595959"/>
                </a:solidFill>
                <a:latin typeface="Arial"/>
                <a:cs typeface="Arial"/>
              </a:rPr>
              <a:t> doesn't support bool operations </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a:solidFill>
                  <a:srgbClr val="595959"/>
                </a:solidFill>
                <a:latin typeface="Arial"/>
                <a:cs typeface="Arial"/>
              </a:rPr>
              <a:t>Variational ELBO loss function from </a:t>
            </a:r>
            <a:r>
              <a:rPr lang="en-US" sz="1600" spc="-5" dirty="0" err="1">
                <a:solidFill>
                  <a:srgbClr val="595959"/>
                </a:solidFill>
                <a:latin typeface="Arial"/>
                <a:cs typeface="Arial"/>
              </a:rPr>
              <a:t>gpytorch</a:t>
            </a:r>
            <a:r>
              <a:rPr lang="en-US" sz="1600" spc="-5" dirty="0">
                <a:solidFill>
                  <a:srgbClr val="595959"/>
                </a:solidFill>
                <a:latin typeface="Arial"/>
                <a:cs typeface="Arial"/>
              </a:rPr>
              <a:t> is not supported by </a:t>
            </a:r>
            <a:r>
              <a:rPr lang="en-US" sz="1600" spc="-5" dirty="0" err="1">
                <a:solidFill>
                  <a:srgbClr val="595959"/>
                </a:solidFill>
                <a:latin typeface="Arial"/>
                <a:cs typeface="Arial"/>
              </a:rPr>
              <a:t>Crypten</a:t>
            </a:r>
            <a:r>
              <a:rPr lang="en-US" sz="1600" spc="-5" dirty="0">
                <a:solidFill>
                  <a:srgbClr val="595959"/>
                </a:solidFill>
                <a:latin typeface="Arial"/>
                <a:cs typeface="Arial"/>
              </a:rPr>
              <a:t>. </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err="1">
                <a:solidFill>
                  <a:srgbClr val="595959"/>
                </a:solidFill>
                <a:latin typeface="Arial"/>
                <a:cs typeface="Arial"/>
              </a:rPr>
              <a:t>Crypten</a:t>
            </a:r>
            <a:r>
              <a:rPr lang="en-US" sz="1600" spc="-5" dirty="0">
                <a:solidFill>
                  <a:srgbClr val="595959"/>
                </a:solidFill>
                <a:latin typeface="Arial"/>
                <a:cs typeface="Arial"/>
              </a:rPr>
              <a:t> currently supports very limited set of loss functions.</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err="1">
                <a:solidFill>
                  <a:srgbClr val="595959"/>
                </a:solidFill>
                <a:latin typeface="Arial"/>
                <a:cs typeface="Arial"/>
              </a:rPr>
              <a:t>CrypTendoes</a:t>
            </a:r>
            <a:r>
              <a:rPr lang="en-US" sz="1600" spc="-5" dirty="0">
                <a:solidFill>
                  <a:srgbClr val="595959"/>
                </a:solidFill>
                <a:latin typeface="Arial"/>
                <a:cs typeface="Arial"/>
              </a:rPr>
              <a:t> not support in-place operations and features like </a:t>
            </a:r>
            <a:r>
              <a:rPr lang="en-US" sz="1600" spc="-5" dirty="0" err="1">
                <a:solidFill>
                  <a:srgbClr val="595959"/>
                </a:solidFill>
                <a:latin typeface="Arial"/>
                <a:cs typeface="Arial"/>
              </a:rPr>
              <a:t>retain_graph</a:t>
            </a:r>
            <a:r>
              <a:rPr lang="en-US" sz="1600" spc="-5" dirty="0">
                <a:solidFill>
                  <a:srgbClr val="595959"/>
                </a:solidFill>
                <a:latin typeface="Arial"/>
                <a:cs typeface="Arial"/>
              </a:rPr>
              <a:t>=True in </a:t>
            </a:r>
            <a:r>
              <a:rPr lang="en-US" sz="1600" spc="-5" dirty="0" err="1">
                <a:solidFill>
                  <a:srgbClr val="595959"/>
                </a:solidFill>
                <a:latin typeface="Arial"/>
                <a:cs typeface="Arial"/>
              </a:rPr>
              <a:t>Autograd</a:t>
            </a:r>
            <a:r>
              <a:rPr lang="en-US" sz="1600" spc="-5" dirty="0">
                <a:solidFill>
                  <a:srgbClr val="595959"/>
                </a:solidFill>
                <a:latin typeface="Arial"/>
                <a:cs typeface="Arial"/>
              </a:rPr>
              <a:t>.</a:t>
            </a:r>
          </a:p>
          <a:p>
            <a:pPr marL="102235" marR="206375">
              <a:lnSpc>
                <a:spcPct val="114999"/>
              </a:lnSpc>
              <a:spcBef>
                <a:spcPts val="100"/>
              </a:spcBef>
              <a:tabLst>
                <a:tab pos="469265" algn="l"/>
                <a:tab pos="469900" algn="l"/>
              </a:tabLst>
            </a:pPr>
            <a:endParaRPr lang="en-US" sz="1600" spc="-5" dirty="0">
              <a:solidFill>
                <a:srgbClr val="595959"/>
              </a:solidFill>
              <a:latin typeface="Arial"/>
              <a:cs typeface="Arial"/>
            </a:endParaRPr>
          </a:p>
        </p:txBody>
      </p:sp>
      <p:pic>
        <p:nvPicPr>
          <p:cNvPr id="4" name="Picture 3" descr="A picture containing clipart&#10;&#10;Description automatically generated">
            <a:extLst>
              <a:ext uri="{FF2B5EF4-FFF2-40B4-BE49-F238E27FC236}">
                <a16:creationId xmlns:a16="http://schemas.microsoft.com/office/drawing/2014/main" id="{BD2D6BB5-F802-43D5-B883-71E45EF86D64}"/>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16507" y="1276350"/>
            <a:ext cx="1749669" cy="2777769"/>
          </a:xfrm>
          <a:prstGeom prst="rect">
            <a:avLst/>
          </a:prstGeom>
        </p:spPr>
      </p:pic>
      <p:sp>
        <p:nvSpPr>
          <p:cNvPr id="5" name="TextBox 10">
            <a:extLst>
              <a:ext uri="{FF2B5EF4-FFF2-40B4-BE49-F238E27FC236}">
                <a16:creationId xmlns:a16="http://schemas.microsoft.com/office/drawing/2014/main" id="{53D83BCD-A774-4F18-96AC-465F150FF6A1}"/>
              </a:ext>
            </a:extLst>
          </p:cNvPr>
          <p:cNvSpPr txBox="1"/>
          <p:nvPr/>
        </p:nvSpPr>
        <p:spPr>
          <a:xfrm>
            <a:off x="3441155" y="6448656"/>
            <a:ext cx="1985237"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CA" sz="900">
                <a:hlinkClick r:id="rId4" tooltip="https://biz.libretexts.org/Courses/Lumen_Learning/Book:_Human_Resources_Management_(Lumen)/06:_Module_3:_Human_Capital_Trends/06.9:_Challenges_in_People_Analytics"/>
              </a:rPr>
              <a:t>This Photo</a:t>
            </a:r>
            <a:r>
              <a:rPr lang="en-CA" sz="900"/>
              <a:t> by Unknown Author is licensed under </a:t>
            </a:r>
            <a:r>
              <a:rPr lang="en-CA" sz="900">
                <a:hlinkClick r:id="rId5" tooltip="https://creativecommons.org/licenses/by/3.0/"/>
              </a:rPr>
              <a:t>CC BY</a:t>
            </a:r>
            <a:endParaRPr lang="en-CA" sz="900"/>
          </a:p>
        </p:txBody>
      </p:sp>
    </p:spTree>
    <p:extLst>
      <p:ext uri="{BB962C8B-B14F-4D97-AF65-F5344CB8AC3E}">
        <p14:creationId xmlns:p14="http://schemas.microsoft.com/office/powerpoint/2010/main" val="2669160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87705" y="1398651"/>
            <a:ext cx="7200424" cy="2249975"/>
          </a:xfrm>
          <a:prstGeom prst="rect">
            <a:avLst/>
          </a:prstGeom>
        </p:spPr>
        <p:txBody>
          <a:bodyPr vert="horz" wrap="square" lIns="0" tIns="9525" rIns="0" bIns="0" rtlCol="0">
            <a:spAutoFit/>
          </a:bodyPr>
          <a:lstStyle/>
          <a:p>
            <a:pPr marL="180975" indent="-171926">
              <a:spcBef>
                <a:spcPts val="75"/>
              </a:spcBef>
              <a:buFont typeface="Arial"/>
              <a:buChar char="•"/>
              <a:tabLst>
                <a:tab pos="181451" algn="l"/>
              </a:tabLst>
            </a:pPr>
            <a:r>
              <a:rPr spc="-4" dirty="0">
                <a:latin typeface="Carlito"/>
                <a:cs typeface="Carlito"/>
              </a:rPr>
              <a:t>Loss </a:t>
            </a:r>
            <a:r>
              <a:rPr dirty="0">
                <a:latin typeface="Carlito"/>
                <a:cs typeface="Carlito"/>
              </a:rPr>
              <a:t>and </a:t>
            </a:r>
            <a:r>
              <a:rPr spc="-8" dirty="0">
                <a:latin typeface="Carlito"/>
                <a:cs typeface="Carlito"/>
              </a:rPr>
              <a:t>gradients </a:t>
            </a:r>
            <a:r>
              <a:rPr spc="-11" dirty="0">
                <a:latin typeface="Carlito"/>
                <a:cs typeface="Carlito"/>
              </a:rPr>
              <a:t>were </a:t>
            </a:r>
            <a:r>
              <a:rPr spc="-4" dirty="0">
                <a:latin typeface="Carlito"/>
                <a:cs typeface="Carlito"/>
              </a:rPr>
              <a:t>abruptly </a:t>
            </a:r>
            <a:r>
              <a:rPr spc="-8" dirty="0">
                <a:latin typeface="Carlito"/>
                <a:cs typeface="Carlito"/>
              </a:rPr>
              <a:t>going </a:t>
            </a:r>
            <a:r>
              <a:rPr spc="-11" dirty="0">
                <a:latin typeface="Carlito"/>
                <a:cs typeface="Carlito"/>
              </a:rPr>
              <a:t>to </a:t>
            </a:r>
            <a:r>
              <a:rPr spc="-4" dirty="0">
                <a:latin typeface="Carlito"/>
                <a:cs typeface="Carlito"/>
              </a:rPr>
              <a:t>very </a:t>
            </a:r>
            <a:r>
              <a:rPr spc="-11" dirty="0">
                <a:latin typeface="Carlito"/>
                <a:cs typeface="Carlito"/>
              </a:rPr>
              <a:t>large </a:t>
            </a:r>
            <a:r>
              <a:rPr spc="-8" dirty="0">
                <a:latin typeface="Carlito"/>
                <a:cs typeface="Carlito"/>
              </a:rPr>
              <a:t>values after </a:t>
            </a:r>
            <a:r>
              <a:rPr dirty="0">
                <a:latin typeface="Carlito"/>
                <a:cs typeface="Carlito"/>
              </a:rPr>
              <a:t>40</a:t>
            </a:r>
            <a:r>
              <a:rPr spc="15" dirty="0">
                <a:latin typeface="Carlito"/>
                <a:cs typeface="Carlito"/>
              </a:rPr>
              <a:t> </a:t>
            </a:r>
            <a:r>
              <a:rPr dirty="0">
                <a:latin typeface="Carlito"/>
                <a:cs typeface="Carlito"/>
              </a:rPr>
              <a:t>epochs.</a:t>
            </a:r>
          </a:p>
          <a:p>
            <a:pPr>
              <a:spcBef>
                <a:spcPts val="26"/>
              </a:spcBef>
              <a:buFont typeface="Arial"/>
              <a:buChar char="•"/>
            </a:pPr>
            <a:endParaRPr sz="2625" dirty="0">
              <a:latin typeface="Carlito"/>
              <a:cs typeface="Carlito"/>
            </a:endParaRPr>
          </a:p>
          <a:p>
            <a:pPr marL="180975" indent="-171926">
              <a:buFont typeface="Arial"/>
              <a:buChar char="•"/>
              <a:tabLst>
                <a:tab pos="181451" algn="l"/>
              </a:tabLst>
            </a:pPr>
            <a:r>
              <a:rPr spc="-4" dirty="0">
                <a:latin typeface="Carlito"/>
                <a:cs typeface="Carlito"/>
              </a:rPr>
              <a:t>After </a:t>
            </a:r>
            <a:r>
              <a:rPr spc="-11" dirty="0">
                <a:latin typeface="Carlito"/>
                <a:cs typeface="Carlito"/>
              </a:rPr>
              <a:t>investigation, we </a:t>
            </a:r>
            <a:r>
              <a:rPr spc="-4" dirty="0">
                <a:latin typeface="Carlito"/>
                <a:cs typeface="Carlito"/>
              </a:rPr>
              <a:t>observed</a:t>
            </a:r>
            <a:r>
              <a:rPr spc="8" dirty="0">
                <a:latin typeface="Carlito"/>
                <a:cs typeface="Carlito"/>
              </a:rPr>
              <a:t> </a:t>
            </a:r>
            <a:r>
              <a:rPr spc="-8" dirty="0">
                <a:latin typeface="Carlito"/>
                <a:cs typeface="Carlito"/>
              </a:rPr>
              <a:t>following:</a:t>
            </a:r>
            <a:endParaRPr dirty="0">
              <a:latin typeface="Carlito"/>
              <a:cs typeface="Carlito"/>
            </a:endParaRPr>
          </a:p>
          <a:p>
            <a:pPr marL="523875" lvl="1" indent="-171926">
              <a:spcBef>
                <a:spcPts val="210"/>
              </a:spcBef>
              <a:buFont typeface="Arial"/>
              <a:buChar char="•"/>
              <a:tabLst>
                <a:tab pos="523875" algn="l"/>
                <a:tab pos="524351" algn="l"/>
              </a:tabLst>
            </a:pPr>
            <a:r>
              <a:rPr sz="1500" dirty="0">
                <a:latin typeface="Carlito"/>
                <a:cs typeface="Carlito"/>
              </a:rPr>
              <a:t>Bug </a:t>
            </a:r>
            <a:r>
              <a:rPr sz="1500" spc="-4" dirty="0">
                <a:latin typeface="Carlito"/>
                <a:cs typeface="Carlito"/>
              </a:rPr>
              <a:t>on multiplying </a:t>
            </a:r>
            <a:r>
              <a:rPr sz="1500" spc="-19" dirty="0">
                <a:latin typeface="Carlito"/>
                <a:cs typeface="Carlito"/>
              </a:rPr>
              <a:t>zero </a:t>
            </a:r>
            <a:r>
              <a:rPr sz="1500" spc="-8" dirty="0">
                <a:latin typeface="Carlito"/>
                <a:cs typeface="Carlito"/>
              </a:rPr>
              <a:t>tensors </a:t>
            </a:r>
            <a:r>
              <a:rPr sz="1500" spc="-11" dirty="0">
                <a:latin typeface="Carlito"/>
                <a:cs typeface="Carlito"/>
              </a:rPr>
              <a:t>for </a:t>
            </a:r>
            <a:r>
              <a:rPr sz="1500" spc="-4" dirty="0">
                <a:latin typeface="Carlito"/>
                <a:cs typeface="Carlito"/>
              </a:rPr>
              <a:t>parties </a:t>
            </a:r>
            <a:r>
              <a:rPr sz="1500" spc="-8" dirty="0">
                <a:latin typeface="Carlito"/>
                <a:cs typeface="Carlito"/>
              </a:rPr>
              <a:t>greater </a:t>
            </a:r>
            <a:r>
              <a:rPr sz="1500" dirty="0">
                <a:latin typeface="Carlito"/>
                <a:cs typeface="Carlito"/>
              </a:rPr>
              <a:t>than</a:t>
            </a:r>
            <a:r>
              <a:rPr sz="1500" spc="23" dirty="0">
                <a:latin typeface="Carlito"/>
                <a:cs typeface="Carlito"/>
              </a:rPr>
              <a:t> </a:t>
            </a:r>
            <a:r>
              <a:rPr sz="1500" dirty="0">
                <a:latin typeface="Carlito"/>
                <a:cs typeface="Carlito"/>
              </a:rPr>
              <a:t>2.</a:t>
            </a:r>
          </a:p>
          <a:p>
            <a:pPr marL="523875" lvl="1" indent="-171926">
              <a:spcBef>
                <a:spcPts val="199"/>
              </a:spcBef>
              <a:buFont typeface="Arial"/>
              <a:buChar char="•"/>
              <a:tabLst>
                <a:tab pos="523875" algn="l"/>
                <a:tab pos="524351" algn="l"/>
              </a:tabLst>
            </a:pPr>
            <a:r>
              <a:rPr sz="1500" spc="-4" dirty="0">
                <a:latin typeface="Carlito"/>
                <a:cs typeface="Carlito"/>
              </a:rPr>
              <a:t>Exploding loss </a:t>
            </a:r>
            <a:r>
              <a:rPr sz="1500" dirty="0">
                <a:latin typeface="Carlito"/>
                <a:cs typeface="Carlito"/>
              </a:rPr>
              <a:t>and </a:t>
            </a:r>
            <a:r>
              <a:rPr sz="1500" spc="-8" dirty="0">
                <a:latin typeface="Carlito"/>
                <a:cs typeface="Carlito"/>
              </a:rPr>
              <a:t>gradient </a:t>
            </a:r>
            <a:r>
              <a:rPr sz="1500" spc="-4" dirty="0">
                <a:latin typeface="Carlito"/>
                <a:cs typeface="Carlito"/>
              </a:rPr>
              <a:t>occurred </a:t>
            </a:r>
            <a:r>
              <a:rPr sz="1500" dirty="0">
                <a:latin typeface="Carlito"/>
                <a:cs typeface="Carlito"/>
              </a:rPr>
              <a:t>in multi party</a:t>
            </a:r>
            <a:r>
              <a:rPr sz="1500" spc="-38" dirty="0">
                <a:latin typeface="Carlito"/>
                <a:cs typeface="Carlito"/>
              </a:rPr>
              <a:t> </a:t>
            </a:r>
            <a:r>
              <a:rPr sz="1500" spc="-4" dirty="0">
                <a:latin typeface="Carlito"/>
                <a:cs typeface="Carlito"/>
              </a:rPr>
              <a:t>setting.</a:t>
            </a:r>
            <a:endParaRPr sz="1500" dirty="0">
              <a:latin typeface="Carlito"/>
              <a:cs typeface="Carlito"/>
            </a:endParaRPr>
          </a:p>
          <a:p>
            <a:pPr marL="523875" lvl="1" indent="-171926">
              <a:spcBef>
                <a:spcPts val="199"/>
              </a:spcBef>
              <a:buFont typeface="Arial"/>
              <a:buChar char="•"/>
              <a:tabLst>
                <a:tab pos="523875" algn="l"/>
                <a:tab pos="524351" algn="l"/>
              </a:tabLst>
            </a:pPr>
            <a:r>
              <a:rPr sz="1500" spc="-4" dirty="0">
                <a:latin typeface="Carlito"/>
                <a:cs typeface="Carlito"/>
              </a:rPr>
              <a:t>Lowering learning </a:t>
            </a:r>
            <a:r>
              <a:rPr sz="1500" spc="-15" dirty="0">
                <a:latin typeface="Carlito"/>
                <a:cs typeface="Carlito"/>
              </a:rPr>
              <a:t>rate </a:t>
            </a:r>
            <a:r>
              <a:rPr sz="1500" dirty="0">
                <a:latin typeface="Carlito"/>
                <a:cs typeface="Carlito"/>
              </a:rPr>
              <a:t>lead </a:t>
            </a:r>
            <a:r>
              <a:rPr sz="1500" spc="-8" dirty="0">
                <a:latin typeface="Carlito"/>
                <a:cs typeface="Carlito"/>
              </a:rPr>
              <a:t>to delay </a:t>
            </a:r>
            <a:r>
              <a:rPr sz="1500" dirty="0">
                <a:latin typeface="Carlito"/>
                <a:cs typeface="Carlito"/>
              </a:rPr>
              <a:t>in</a:t>
            </a:r>
            <a:r>
              <a:rPr sz="1500" spc="15" dirty="0">
                <a:latin typeface="Carlito"/>
                <a:cs typeface="Carlito"/>
              </a:rPr>
              <a:t> </a:t>
            </a:r>
            <a:r>
              <a:rPr sz="1500" spc="-8" dirty="0">
                <a:latin typeface="Carlito"/>
                <a:cs typeface="Carlito"/>
              </a:rPr>
              <a:t>explosion.</a:t>
            </a:r>
            <a:endParaRPr sz="1500" dirty="0">
              <a:latin typeface="Carlito"/>
              <a:cs typeface="Carlito"/>
            </a:endParaRPr>
          </a:p>
          <a:p>
            <a:pPr marL="523875" lvl="1" indent="-171926">
              <a:spcBef>
                <a:spcPts val="191"/>
              </a:spcBef>
              <a:buFont typeface="Arial"/>
              <a:buChar char="•"/>
              <a:tabLst>
                <a:tab pos="523875" algn="l"/>
                <a:tab pos="524351" algn="l"/>
              </a:tabLst>
            </a:pPr>
            <a:r>
              <a:rPr sz="1500" spc="-19" dirty="0">
                <a:latin typeface="Carlito"/>
                <a:cs typeface="Carlito"/>
              </a:rPr>
              <a:t>CrypTen </a:t>
            </a:r>
            <a:r>
              <a:rPr sz="1500" spc="-8" dirty="0">
                <a:latin typeface="Carlito"/>
                <a:cs typeface="Carlito"/>
              </a:rPr>
              <a:t>library </a:t>
            </a:r>
            <a:r>
              <a:rPr sz="1500" spc="-4" dirty="0">
                <a:latin typeface="Carlito"/>
                <a:cs typeface="Carlito"/>
              </a:rPr>
              <a:t>is under </a:t>
            </a:r>
            <a:r>
              <a:rPr sz="1500" spc="-8" dirty="0">
                <a:latin typeface="Carlito"/>
                <a:cs typeface="Carlito"/>
              </a:rPr>
              <a:t>development </a:t>
            </a:r>
            <a:r>
              <a:rPr sz="1500" spc="-4" dirty="0">
                <a:latin typeface="Carlito"/>
                <a:cs typeface="Carlito"/>
              </a:rPr>
              <a:t>phase </a:t>
            </a:r>
            <a:r>
              <a:rPr sz="1500" dirty="0">
                <a:latin typeface="Carlito"/>
                <a:cs typeface="Carlito"/>
              </a:rPr>
              <a:t>and </a:t>
            </a:r>
            <a:r>
              <a:rPr sz="1500" spc="-8" dirty="0">
                <a:latin typeface="Carlito"/>
                <a:cs typeface="Carlito"/>
              </a:rPr>
              <a:t>still</a:t>
            </a:r>
            <a:r>
              <a:rPr sz="1500" spc="49" dirty="0">
                <a:latin typeface="Carlito"/>
                <a:cs typeface="Carlito"/>
              </a:rPr>
              <a:t> </a:t>
            </a:r>
            <a:r>
              <a:rPr sz="1500" spc="-8" dirty="0">
                <a:latin typeface="Carlito"/>
                <a:cs typeface="Carlito"/>
              </a:rPr>
              <a:t>evolving.</a:t>
            </a:r>
            <a:endParaRPr sz="1500" dirty="0">
              <a:latin typeface="Carlito"/>
              <a:cs typeface="Carlito"/>
            </a:endParaRPr>
          </a:p>
          <a:p>
            <a:pPr marL="523875" lvl="1" indent="-171926">
              <a:spcBef>
                <a:spcPts val="199"/>
              </a:spcBef>
              <a:buFont typeface="Arial"/>
              <a:buChar char="•"/>
              <a:tabLst>
                <a:tab pos="523875" algn="l"/>
                <a:tab pos="524351" algn="l"/>
              </a:tabLst>
            </a:pPr>
            <a:r>
              <a:rPr sz="1500" spc="-4" dirty="0">
                <a:latin typeface="Carlito"/>
                <a:cs typeface="Carlito"/>
              </a:rPr>
              <a:t>Code </a:t>
            </a:r>
            <a:r>
              <a:rPr sz="1500" spc="-8" dirty="0">
                <a:latin typeface="Carlito"/>
                <a:cs typeface="Carlito"/>
              </a:rPr>
              <a:t>written </a:t>
            </a:r>
            <a:r>
              <a:rPr sz="1500" spc="-11" dirty="0">
                <a:latin typeface="Carlito"/>
                <a:cs typeface="Carlito"/>
              </a:rPr>
              <a:t>for </a:t>
            </a:r>
            <a:r>
              <a:rPr sz="1500" spc="-4" dirty="0">
                <a:latin typeface="Carlito"/>
                <a:cs typeface="Carlito"/>
              </a:rPr>
              <a:t>older </a:t>
            </a:r>
            <a:r>
              <a:rPr sz="1500" spc="-19" dirty="0">
                <a:latin typeface="Carlito"/>
                <a:cs typeface="Carlito"/>
              </a:rPr>
              <a:t>CrypTen </a:t>
            </a:r>
            <a:r>
              <a:rPr sz="1500" dirty="0">
                <a:latin typeface="Carlito"/>
                <a:cs typeface="Carlito"/>
              </a:rPr>
              <a:t>made </a:t>
            </a:r>
            <a:r>
              <a:rPr sz="1500" spc="-4" dirty="0">
                <a:latin typeface="Carlito"/>
                <a:cs typeface="Carlito"/>
              </a:rPr>
              <a:t>compatible </a:t>
            </a:r>
            <a:r>
              <a:rPr sz="1500" spc="-8" dirty="0">
                <a:latin typeface="Carlito"/>
                <a:cs typeface="Carlito"/>
              </a:rPr>
              <a:t>to </a:t>
            </a:r>
            <a:r>
              <a:rPr sz="1500" spc="-4" dirty="0">
                <a:latin typeface="Carlito"/>
                <a:cs typeface="Carlito"/>
              </a:rPr>
              <a:t>newer </a:t>
            </a:r>
            <a:r>
              <a:rPr sz="1500" spc="-11" dirty="0">
                <a:latin typeface="Carlito"/>
                <a:cs typeface="Carlito"/>
              </a:rPr>
              <a:t>version </a:t>
            </a:r>
            <a:r>
              <a:rPr sz="1500" spc="-4" dirty="0">
                <a:latin typeface="Carlito"/>
                <a:cs typeface="Carlito"/>
              </a:rPr>
              <a:t>of</a:t>
            </a:r>
            <a:r>
              <a:rPr sz="1500" spc="45" dirty="0">
                <a:latin typeface="Carlito"/>
                <a:cs typeface="Carlito"/>
              </a:rPr>
              <a:t> </a:t>
            </a:r>
            <a:r>
              <a:rPr sz="1500" spc="-19" dirty="0">
                <a:latin typeface="Carlito"/>
                <a:cs typeface="Carlito"/>
              </a:rPr>
              <a:t>CrypTen.</a:t>
            </a:r>
            <a:endParaRPr sz="1500" dirty="0">
              <a:latin typeface="Carlito"/>
              <a:cs typeface="Carlito"/>
            </a:endParaRPr>
          </a:p>
        </p:txBody>
      </p:sp>
      <p:sp>
        <p:nvSpPr>
          <p:cNvPr id="4" name="object 4"/>
          <p:cNvSpPr/>
          <p:nvPr/>
        </p:nvSpPr>
        <p:spPr>
          <a:xfrm>
            <a:off x="7314351" y="4477279"/>
            <a:ext cx="1381342" cy="357523"/>
          </a:xfrm>
          <a:prstGeom prst="rect">
            <a:avLst/>
          </a:prstGeom>
          <a:blipFill>
            <a:blip r:embed="rId2" cstate="print"/>
            <a:stretch>
              <a:fillRect/>
            </a:stretch>
          </a:blipFill>
        </p:spPr>
        <p:txBody>
          <a:bodyPr wrap="square" lIns="0" tIns="0" rIns="0" bIns="0" rtlCol="0"/>
          <a:lstStyle/>
          <a:p>
            <a:endParaRPr sz="1350"/>
          </a:p>
        </p:txBody>
      </p:sp>
      <p:sp>
        <p:nvSpPr>
          <p:cNvPr id="6" name="Title 5">
            <a:extLst>
              <a:ext uri="{FF2B5EF4-FFF2-40B4-BE49-F238E27FC236}">
                <a16:creationId xmlns:a16="http://schemas.microsoft.com/office/drawing/2014/main" id="{2C00F42C-F527-4D1C-A3EB-482F012F3882}"/>
              </a:ext>
            </a:extLst>
          </p:cNvPr>
          <p:cNvSpPr>
            <a:spLocks noGrp="1"/>
          </p:cNvSpPr>
          <p:nvPr>
            <p:ph type="title"/>
          </p:nvPr>
        </p:nvSpPr>
        <p:spPr>
          <a:xfrm>
            <a:off x="384724" y="505247"/>
            <a:ext cx="8374551" cy="384721"/>
          </a:xfrm>
        </p:spPr>
        <p:txBody>
          <a:bodyPr/>
          <a:lstStyle/>
          <a:p>
            <a:r>
              <a:rPr lang="en-IN" dirty="0"/>
              <a:t>Challenges: Porting to newer version of </a:t>
            </a:r>
            <a:r>
              <a:rPr lang="en-IN" dirty="0" err="1"/>
              <a:t>Crypten</a:t>
            </a:r>
            <a:endParaRPr lang="en-CA"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374446" y="1075562"/>
            <a:ext cx="5595567" cy="2091690"/>
          </a:xfrm>
          <a:prstGeom prst="rect">
            <a:avLst/>
          </a:prstGeom>
          <a:blipFill>
            <a:blip r:embed="rId2" cstate="print"/>
            <a:stretch>
              <a:fillRect/>
            </a:stretch>
          </a:blipFill>
        </p:spPr>
        <p:txBody>
          <a:bodyPr wrap="square" lIns="0" tIns="0" rIns="0" bIns="0" rtlCol="0"/>
          <a:lstStyle/>
          <a:p>
            <a:endParaRPr sz="1350"/>
          </a:p>
        </p:txBody>
      </p:sp>
      <p:sp>
        <p:nvSpPr>
          <p:cNvPr id="4" name="object 4"/>
          <p:cNvSpPr/>
          <p:nvPr/>
        </p:nvSpPr>
        <p:spPr>
          <a:xfrm>
            <a:off x="1508949" y="4178477"/>
            <a:ext cx="5698708" cy="306853"/>
          </a:xfrm>
          <a:prstGeom prst="rect">
            <a:avLst/>
          </a:prstGeom>
          <a:blipFill>
            <a:blip r:embed="rId3" cstate="print"/>
            <a:stretch>
              <a:fillRect/>
            </a:stretch>
          </a:blipFill>
        </p:spPr>
        <p:txBody>
          <a:bodyPr wrap="square" lIns="0" tIns="0" rIns="0" bIns="0" rtlCol="0"/>
          <a:lstStyle/>
          <a:p>
            <a:endParaRPr sz="1350"/>
          </a:p>
        </p:txBody>
      </p:sp>
      <p:sp>
        <p:nvSpPr>
          <p:cNvPr id="5" name="object 5"/>
          <p:cNvSpPr/>
          <p:nvPr/>
        </p:nvSpPr>
        <p:spPr>
          <a:xfrm>
            <a:off x="1930527" y="3339846"/>
            <a:ext cx="4288535" cy="685800"/>
          </a:xfrm>
          <a:prstGeom prst="rect">
            <a:avLst/>
          </a:prstGeom>
          <a:blipFill>
            <a:blip r:embed="rId4" cstate="print"/>
            <a:stretch>
              <a:fillRect/>
            </a:stretch>
          </a:blipFill>
        </p:spPr>
        <p:txBody>
          <a:bodyPr wrap="square" lIns="0" tIns="0" rIns="0" bIns="0" rtlCol="0"/>
          <a:lstStyle/>
          <a:p>
            <a:endParaRPr sz="1350"/>
          </a:p>
        </p:txBody>
      </p:sp>
      <p:sp>
        <p:nvSpPr>
          <p:cNvPr id="6" name="Title 5">
            <a:extLst>
              <a:ext uri="{FF2B5EF4-FFF2-40B4-BE49-F238E27FC236}">
                <a16:creationId xmlns:a16="http://schemas.microsoft.com/office/drawing/2014/main" id="{338AF188-C4E2-410B-A715-62877626C254}"/>
              </a:ext>
            </a:extLst>
          </p:cNvPr>
          <p:cNvSpPr>
            <a:spLocks noGrp="1"/>
          </p:cNvSpPr>
          <p:nvPr>
            <p:ph type="title"/>
          </p:nvPr>
        </p:nvSpPr>
        <p:spPr>
          <a:xfrm>
            <a:off x="384724" y="505247"/>
            <a:ext cx="8374551" cy="384721"/>
          </a:xfrm>
        </p:spPr>
        <p:txBody>
          <a:bodyPr/>
          <a:lstStyle/>
          <a:p>
            <a:r>
              <a:rPr lang="en-IN" dirty="0"/>
              <a:t>Zero tensor multiplication bug</a:t>
            </a:r>
            <a:endParaRPr lang="en-CA"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09599" y="1110157"/>
            <a:ext cx="8149675" cy="3122489"/>
          </a:xfrm>
          <a:prstGeom prst="rect">
            <a:avLst/>
          </a:prstGeom>
        </p:spPr>
        <p:txBody>
          <a:bodyPr vert="horz" wrap="square" lIns="0" tIns="40481" rIns="0" bIns="0" rtlCol="0">
            <a:spAutoFit/>
          </a:bodyPr>
          <a:lstStyle/>
          <a:p>
            <a:pPr marL="9525">
              <a:spcBef>
                <a:spcPts val="319"/>
              </a:spcBef>
            </a:pPr>
            <a:r>
              <a:rPr lang="en-IN" sz="2100" b="1" spc="-8" dirty="0">
                <a:latin typeface="Carlito"/>
                <a:cs typeface="Carlito"/>
              </a:rPr>
              <a:t>Future Models:</a:t>
            </a:r>
          </a:p>
          <a:p>
            <a:pPr marL="352425" indent="-342900">
              <a:spcBef>
                <a:spcPts val="319"/>
              </a:spcBef>
              <a:buFont typeface="Arial" panose="020B0604020202020204" pitchFamily="34" charset="0"/>
              <a:buChar char="•"/>
            </a:pPr>
            <a:r>
              <a:rPr sz="2100" spc="-4" dirty="0">
                <a:latin typeface="Carlito"/>
                <a:cs typeface="Carlito"/>
              </a:rPr>
              <a:t>GCN model </a:t>
            </a:r>
            <a:r>
              <a:rPr sz="2100" spc="-8" dirty="0">
                <a:latin typeface="Carlito"/>
                <a:cs typeface="Carlito"/>
              </a:rPr>
              <a:t>has higher </a:t>
            </a:r>
            <a:r>
              <a:rPr sz="2100" spc="-4" dirty="0">
                <a:latin typeface="Carlito"/>
                <a:cs typeface="Carlito"/>
              </a:rPr>
              <a:t>RMSE </a:t>
            </a:r>
            <a:r>
              <a:rPr sz="2100" spc="-8" dirty="0">
                <a:latin typeface="Carlito"/>
                <a:cs typeface="Carlito"/>
              </a:rPr>
              <a:t>but low </a:t>
            </a:r>
            <a:r>
              <a:rPr sz="2100" spc="-11" dirty="0">
                <a:latin typeface="Carlito"/>
                <a:cs typeface="Carlito"/>
              </a:rPr>
              <a:t>training</a:t>
            </a:r>
            <a:r>
              <a:rPr sz="2100" spc="90" dirty="0">
                <a:latin typeface="Carlito"/>
                <a:cs typeface="Carlito"/>
              </a:rPr>
              <a:t> </a:t>
            </a:r>
            <a:r>
              <a:rPr sz="2100" spc="-4" dirty="0">
                <a:latin typeface="Carlito"/>
                <a:cs typeface="Carlito"/>
              </a:rPr>
              <a:t>time.</a:t>
            </a:r>
            <a:endParaRPr lang="en-IN" sz="2100" dirty="0">
              <a:latin typeface="Carlito"/>
              <a:cs typeface="Carlito"/>
            </a:endParaRPr>
          </a:p>
          <a:p>
            <a:pPr marL="352425" indent="-342900">
              <a:spcBef>
                <a:spcPts val="319"/>
              </a:spcBef>
              <a:buFont typeface="Arial" panose="020B0604020202020204" pitchFamily="34" charset="0"/>
              <a:buChar char="•"/>
            </a:pPr>
            <a:r>
              <a:rPr sz="2100" spc="-8" dirty="0">
                <a:latin typeface="Carlito"/>
                <a:cs typeface="Carlito"/>
              </a:rPr>
              <a:t>Low </a:t>
            </a:r>
            <a:r>
              <a:rPr sz="2100" spc="-11" dirty="0">
                <a:latin typeface="Carlito"/>
                <a:cs typeface="Carlito"/>
              </a:rPr>
              <a:t>training </a:t>
            </a:r>
            <a:r>
              <a:rPr sz="2100" spc="-4" dirty="0">
                <a:latin typeface="Carlito"/>
                <a:cs typeface="Carlito"/>
              </a:rPr>
              <a:t>time is </a:t>
            </a:r>
            <a:r>
              <a:rPr sz="2100" spc="-11" dirty="0">
                <a:latin typeface="Carlito"/>
                <a:cs typeface="Carlito"/>
              </a:rPr>
              <a:t>attributed </a:t>
            </a:r>
            <a:r>
              <a:rPr sz="2100" spc="-15" dirty="0">
                <a:latin typeface="Carlito"/>
                <a:cs typeface="Carlito"/>
              </a:rPr>
              <a:t>to </a:t>
            </a:r>
            <a:r>
              <a:rPr sz="2100" spc="-8" dirty="0">
                <a:latin typeface="Carlito"/>
                <a:cs typeface="Carlito"/>
              </a:rPr>
              <a:t>very low </a:t>
            </a:r>
            <a:r>
              <a:rPr sz="2100" spc="-15" dirty="0">
                <a:latin typeface="Carlito"/>
                <a:cs typeface="Carlito"/>
              </a:rPr>
              <a:t>size </a:t>
            </a:r>
            <a:r>
              <a:rPr sz="2100" spc="-4" dirty="0">
                <a:latin typeface="Carlito"/>
                <a:cs typeface="Carlito"/>
              </a:rPr>
              <a:t>of model and</a:t>
            </a:r>
            <a:r>
              <a:rPr sz="2100" spc="161" dirty="0">
                <a:latin typeface="Carlito"/>
                <a:cs typeface="Carlito"/>
              </a:rPr>
              <a:t> </a:t>
            </a:r>
            <a:r>
              <a:rPr sz="2100" spc="-11" dirty="0">
                <a:latin typeface="Carlito"/>
                <a:cs typeface="Carlito"/>
              </a:rPr>
              <a:t>dataset.</a:t>
            </a:r>
            <a:endParaRPr lang="en-IN" sz="2100" dirty="0">
              <a:latin typeface="Carlito"/>
              <a:cs typeface="Carlito"/>
            </a:endParaRPr>
          </a:p>
          <a:p>
            <a:pPr marL="352425" indent="-342900">
              <a:spcBef>
                <a:spcPts val="319"/>
              </a:spcBef>
              <a:buFont typeface="Arial" panose="020B0604020202020204" pitchFamily="34" charset="0"/>
              <a:buChar char="•"/>
            </a:pPr>
            <a:r>
              <a:rPr sz="2100" spc="-8" dirty="0">
                <a:latin typeface="Carlito"/>
                <a:cs typeface="Carlito"/>
              </a:rPr>
              <a:t>Develop </a:t>
            </a:r>
            <a:r>
              <a:rPr sz="2100" spc="-11" dirty="0">
                <a:latin typeface="Carlito"/>
                <a:cs typeface="Carlito"/>
              </a:rPr>
              <a:t>larger </a:t>
            </a:r>
            <a:r>
              <a:rPr sz="2100" spc="-4" dirty="0">
                <a:latin typeface="Carlito"/>
                <a:cs typeface="Carlito"/>
              </a:rPr>
              <a:t>and </a:t>
            </a:r>
            <a:r>
              <a:rPr sz="2100" spc="-11" dirty="0">
                <a:latin typeface="Carlito"/>
                <a:cs typeface="Carlito"/>
              </a:rPr>
              <a:t>more sophisticated </a:t>
            </a:r>
            <a:r>
              <a:rPr sz="2100" spc="-4" dirty="0">
                <a:latin typeface="Carlito"/>
                <a:cs typeface="Carlito"/>
              </a:rPr>
              <a:t>GCN models which </a:t>
            </a:r>
            <a:r>
              <a:rPr sz="2100" spc="-15" dirty="0">
                <a:latin typeface="Carlito"/>
                <a:cs typeface="Carlito"/>
              </a:rPr>
              <a:t>may </a:t>
            </a:r>
            <a:r>
              <a:rPr sz="2100" spc="-11" dirty="0">
                <a:latin typeface="Carlito"/>
                <a:cs typeface="Carlito"/>
              </a:rPr>
              <a:t>result  </a:t>
            </a:r>
            <a:r>
              <a:rPr sz="2100" spc="-4" dirty="0">
                <a:latin typeface="Carlito"/>
                <a:cs typeface="Carlito"/>
              </a:rPr>
              <a:t>in </a:t>
            </a:r>
            <a:r>
              <a:rPr sz="2100" spc="-8" dirty="0">
                <a:latin typeface="Carlito"/>
                <a:cs typeface="Carlito"/>
              </a:rPr>
              <a:t>low </a:t>
            </a:r>
            <a:r>
              <a:rPr sz="2100" spc="-4" dirty="0">
                <a:latin typeface="Carlito"/>
                <a:cs typeface="Carlito"/>
              </a:rPr>
              <a:t>RMSE </a:t>
            </a:r>
            <a:r>
              <a:rPr sz="2100" spc="-8" dirty="0">
                <a:latin typeface="Carlito"/>
                <a:cs typeface="Carlito"/>
              </a:rPr>
              <a:t>values </a:t>
            </a:r>
            <a:r>
              <a:rPr sz="2100" spc="-4" dirty="0">
                <a:latin typeface="Carlito"/>
                <a:cs typeface="Carlito"/>
              </a:rPr>
              <a:t>and </a:t>
            </a:r>
            <a:r>
              <a:rPr sz="2100" spc="-11" dirty="0">
                <a:latin typeface="Carlito"/>
                <a:cs typeface="Carlito"/>
              </a:rPr>
              <a:t>training</a:t>
            </a:r>
            <a:r>
              <a:rPr sz="2100" spc="45" dirty="0">
                <a:latin typeface="Carlito"/>
                <a:cs typeface="Carlito"/>
              </a:rPr>
              <a:t> </a:t>
            </a:r>
            <a:r>
              <a:rPr sz="2100" spc="-4" dirty="0">
                <a:latin typeface="Carlito"/>
                <a:cs typeface="Carlito"/>
              </a:rPr>
              <a:t>time.</a:t>
            </a:r>
            <a:endParaRPr sz="2100" dirty="0">
              <a:latin typeface="Carlito"/>
              <a:cs typeface="Carlito"/>
            </a:endParaRPr>
          </a:p>
          <a:p>
            <a:pPr>
              <a:spcBef>
                <a:spcPts val="11"/>
              </a:spcBef>
              <a:buFont typeface="Arial"/>
              <a:buChar char="•"/>
            </a:pPr>
            <a:endParaRPr sz="2475" dirty="0">
              <a:latin typeface="Carlito"/>
              <a:cs typeface="Carlito"/>
            </a:endParaRPr>
          </a:p>
          <a:p>
            <a:pPr marL="9525"/>
            <a:r>
              <a:rPr sz="2100" b="1" spc="-26" dirty="0" err="1">
                <a:latin typeface="Carlito"/>
                <a:cs typeface="Carlito"/>
              </a:rPr>
              <a:t>CrypTen</a:t>
            </a:r>
            <a:r>
              <a:rPr sz="2100" b="1" spc="-26" dirty="0">
                <a:latin typeface="Carlito"/>
                <a:cs typeface="Carlito"/>
              </a:rPr>
              <a:t>:</a:t>
            </a:r>
            <a:endParaRPr lang="en-IN" sz="2100" b="1" dirty="0">
              <a:latin typeface="Carlito"/>
              <a:cs typeface="Carlito"/>
            </a:endParaRPr>
          </a:p>
          <a:p>
            <a:pPr marL="352425" indent="-342900">
              <a:buFont typeface="Arial" panose="020B0604020202020204" pitchFamily="34" charset="0"/>
              <a:buChar char="•"/>
            </a:pPr>
            <a:r>
              <a:rPr sz="2100" spc="-8" dirty="0">
                <a:latin typeface="Carlito"/>
                <a:cs typeface="Carlito"/>
              </a:rPr>
              <a:t>Communication </a:t>
            </a:r>
            <a:r>
              <a:rPr sz="2100" spc="-4" dirty="0">
                <a:latin typeface="Carlito"/>
                <a:cs typeface="Carlito"/>
              </a:rPr>
              <a:t>and memory </a:t>
            </a:r>
            <a:r>
              <a:rPr sz="2100" spc="-8" dirty="0">
                <a:latin typeface="Carlito"/>
                <a:cs typeface="Carlito"/>
              </a:rPr>
              <a:t>overhead </a:t>
            </a:r>
            <a:r>
              <a:rPr sz="2100" spc="-4" dirty="0">
                <a:latin typeface="Carlito"/>
                <a:cs typeface="Carlito"/>
              </a:rPr>
              <a:t>is </a:t>
            </a:r>
            <a:r>
              <a:rPr sz="2100" spc="-11" dirty="0">
                <a:latin typeface="Carlito"/>
                <a:cs typeface="Carlito"/>
              </a:rPr>
              <a:t>huge even </a:t>
            </a:r>
            <a:r>
              <a:rPr sz="2100" spc="-19" dirty="0">
                <a:latin typeface="Carlito"/>
                <a:cs typeface="Carlito"/>
              </a:rPr>
              <a:t>for </a:t>
            </a:r>
            <a:r>
              <a:rPr sz="2100" spc="-4" dirty="0">
                <a:latin typeface="Carlito"/>
                <a:cs typeface="Carlito"/>
              </a:rPr>
              <a:t>model and  </a:t>
            </a:r>
            <a:r>
              <a:rPr sz="2100" spc="-15" dirty="0">
                <a:latin typeface="Carlito"/>
                <a:cs typeface="Carlito"/>
              </a:rPr>
              <a:t>data </a:t>
            </a:r>
            <a:r>
              <a:rPr sz="2100" spc="-19" dirty="0">
                <a:latin typeface="Carlito"/>
                <a:cs typeface="Carlito"/>
              </a:rPr>
              <a:t>size </a:t>
            </a:r>
            <a:r>
              <a:rPr sz="2100" spc="-4" dirty="0">
                <a:latin typeface="Carlito"/>
                <a:cs typeface="Carlito"/>
              </a:rPr>
              <a:t>in kBs, which </a:t>
            </a:r>
            <a:r>
              <a:rPr sz="2100" spc="-15" dirty="0">
                <a:latin typeface="Carlito"/>
                <a:cs typeface="Carlito"/>
              </a:rPr>
              <a:t>may </a:t>
            </a:r>
            <a:r>
              <a:rPr sz="2100" spc="-8" dirty="0">
                <a:latin typeface="Carlito"/>
                <a:cs typeface="Carlito"/>
              </a:rPr>
              <a:t>increase </a:t>
            </a:r>
            <a:r>
              <a:rPr sz="2100" spc="-4" dirty="0">
                <a:latin typeface="Carlito"/>
                <a:cs typeface="Carlito"/>
              </a:rPr>
              <a:t>further </a:t>
            </a:r>
            <a:r>
              <a:rPr sz="2100" spc="-19" dirty="0">
                <a:latin typeface="Carlito"/>
                <a:cs typeface="Carlito"/>
              </a:rPr>
              <a:t>for </a:t>
            </a:r>
            <a:r>
              <a:rPr sz="2100" spc="-11" dirty="0">
                <a:latin typeface="Carlito"/>
                <a:cs typeface="Carlito"/>
              </a:rPr>
              <a:t>more </a:t>
            </a:r>
            <a:r>
              <a:rPr sz="2100" spc="-15" dirty="0">
                <a:latin typeface="Carlito"/>
                <a:cs typeface="Carlito"/>
              </a:rPr>
              <a:t>complex  </a:t>
            </a:r>
            <a:r>
              <a:rPr sz="2100" spc="-4" dirty="0">
                <a:latin typeface="Carlito"/>
                <a:cs typeface="Carlito"/>
              </a:rPr>
              <a:t>models.</a:t>
            </a:r>
            <a:endParaRPr sz="2100" dirty="0">
              <a:latin typeface="Carlito"/>
              <a:cs typeface="Carlito"/>
            </a:endParaRPr>
          </a:p>
        </p:txBody>
      </p:sp>
      <p:sp>
        <p:nvSpPr>
          <p:cNvPr id="5" name="Title 4">
            <a:extLst>
              <a:ext uri="{FF2B5EF4-FFF2-40B4-BE49-F238E27FC236}">
                <a16:creationId xmlns:a16="http://schemas.microsoft.com/office/drawing/2014/main" id="{578422C6-A240-4519-B7B6-C5D6F471ECAB}"/>
              </a:ext>
            </a:extLst>
          </p:cNvPr>
          <p:cNvSpPr>
            <a:spLocks noGrp="1"/>
          </p:cNvSpPr>
          <p:nvPr>
            <p:ph type="title"/>
          </p:nvPr>
        </p:nvSpPr>
        <p:spPr>
          <a:xfrm>
            <a:off x="384724" y="505247"/>
            <a:ext cx="8374551" cy="384721"/>
          </a:xfrm>
        </p:spPr>
        <p:txBody>
          <a:bodyPr/>
          <a:lstStyle/>
          <a:p>
            <a:r>
              <a:rPr lang="en-IN" dirty="0"/>
              <a:t>Inference</a:t>
            </a:r>
            <a:endParaRPr lang="en-CA"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D1FDA-110E-4D95-B037-A0A31B864DC6}"/>
              </a:ext>
            </a:extLst>
          </p:cNvPr>
          <p:cNvSpPr>
            <a:spLocks noGrp="1"/>
          </p:cNvSpPr>
          <p:nvPr>
            <p:ph type="title"/>
          </p:nvPr>
        </p:nvSpPr>
        <p:spPr>
          <a:xfrm>
            <a:off x="384724" y="505247"/>
            <a:ext cx="8374551" cy="384721"/>
          </a:xfrm>
        </p:spPr>
        <p:txBody>
          <a:bodyPr/>
          <a:lstStyle/>
          <a:p>
            <a:r>
              <a:rPr lang="en-IN" dirty="0"/>
              <a:t>PPML training</a:t>
            </a:r>
            <a:endParaRPr lang="en-CA" dirty="0"/>
          </a:p>
        </p:txBody>
      </p:sp>
      <p:sp>
        <p:nvSpPr>
          <p:cNvPr id="3" name="Text Placeholder 2">
            <a:extLst>
              <a:ext uri="{FF2B5EF4-FFF2-40B4-BE49-F238E27FC236}">
                <a16:creationId xmlns:a16="http://schemas.microsoft.com/office/drawing/2014/main" id="{191094B4-1D7F-4DB9-8908-E4E7806DEBD5}"/>
              </a:ext>
            </a:extLst>
          </p:cNvPr>
          <p:cNvSpPr>
            <a:spLocks noGrp="1"/>
          </p:cNvSpPr>
          <p:nvPr>
            <p:ph type="body" idx="1"/>
          </p:nvPr>
        </p:nvSpPr>
        <p:spPr>
          <a:xfrm>
            <a:off x="439066" y="1685251"/>
            <a:ext cx="8265867" cy="1938992"/>
          </a:xfrm>
        </p:spPr>
        <p:txBody>
          <a:bodyPr/>
          <a:lstStyle/>
          <a:p>
            <a:r>
              <a:rPr lang="en-IN" dirty="0"/>
              <a:t>Privacy preserving – recent</a:t>
            </a:r>
          </a:p>
          <a:p>
            <a:r>
              <a:rPr lang="en-IN" dirty="0"/>
              <a:t>Very few tools for training whole a lot of papers and research </a:t>
            </a:r>
          </a:p>
          <a:p>
            <a:r>
              <a:rPr lang="en-IN" dirty="0"/>
              <a:t>- Even the most backed tool not working as desired</a:t>
            </a:r>
          </a:p>
          <a:p>
            <a:r>
              <a:rPr lang="en-IN" dirty="0"/>
              <a:t>2 use case- trucks in highway-pollution &amp; driving profiling </a:t>
            </a:r>
          </a:p>
          <a:p>
            <a:r>
              <a:rPr lang="en-IN" dirty="0"/>
              <a:t>In collaboration with trip – C, IIT Delhi- trucks are instrumented – rewards to drivers-same vehicles </a:t>
            </a:r>
          </a:p>
          <a:p>
            <a:r>
              <a:rPr lang="en-IN" dirty="0" err="1"/>
              <a:t>Crypten</a:t>
            </a:r>
            <a:r>
              <a:rPr lang="en-IN" dirty="0"/>
              <a:t> – most mature and researched software ( from Facebook)</a:t>
            </a:r>
            <a:endParaRPr lang="en-CA" dirty="0"/>
          </a:p>
        </p:txBody>
      </p:sp>
    </p:spTree>
    <p:extLst>
      <p:ext uri="{BB962C8B-B14F-4D97-AF65-F5344CB8AC3E}">
        <p14:creationId xmlns:p14="http://schemas.microsoft.com/office/powerpoint/2010/main" val="32705812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E97A-DD13-4A0A-9CA1-7A74ADEFB581}"/>
              </a:ext>
            </a:extLst>
          </p:cNvPr>
          <p:cNvSpPr>
            <a:spLocks noGrp="1"/>
          </p:cNvSpPr>
          <p:nvPr>
            <p:ph type="title"/>
          </p:nvPr>
        </p:nvSpPr>
        <p:spPr>
          <a:xfrm>
            <a:off x="419725" y="505247"/>
            <a:ext cx="8339550" cy="384721"/>
          </a:xfrm>
        </p:spPr>
        <p:txBody>
          <a:bodyPr/>
          <a:lstStyle/>
          <a:p>
            <a:r>
              <a:rPr lang="en-IN" dirty="0"/>
              <a:t>Challenges in Deployment to </a:t>
            </a:r>
            <a:r>
              <a:rPr lang="en-IN" dirty="0" err="1"/>
              <a:t>Crypten</a:t>
            </a:r>
            <a:endParaRPr lang="en-CA" dirty="0"/>
          </a:p>
        </p:txBody>
      </p:sp>
      <p:sp>
        <p:nvSpPr>
          <p:cNvPr id="3" name="Text Placeholder 2">
            <a:extLst>
              <a:ext uri="{FF2B5EF4-FFF2-40B4-BE49-F238E27FC236}">
                <a16:creationId xmlns:a16="http://schemas.microsoft.com/office/drawing/2014/main" id="{6851F924-F543-4D4A-8196-1BEC69A94E7D}"/>
              </a:ext>
            </a:extLst>
          </p:cNvPr>
          <p:cNvSpPr>
            <a:spLocks noGrp="1"/>
          </p:cNvSpPr>
          <p:nvPr>
            <p:ph type="body" idx="1"/>
          </p:nvPr>
        </p:nvSpPr>
        <p:spPr>
          <a:xfrm>
            <a:off x="424583" y="1047750"/>
            <a:ext cx="8230800" cy="1046440"/>
          </a:xfrm>
        </p:spPr>
        <p:txBody>
          <a:bodyPr/>
          <a:lstStyle/>
          <a:p>
            <a:pPr marL="285750" indent="-285750">
              <a:buFont typeface="Arial" panose="020B0604020202020204" pitchFamily="34" charset="0"/>
              <a:buChar char="•"/>
            </a:pPr>
            <a:r>
              <a:rPr lang="en-IN" sz="1600" dirty="0"/>
              <a:t>Very slow convergence of loss as compared to </a:t>
            </a:r>
            <a:r>
              <a:rPr lang="en-IN" sz="1600" dirty="0" err="1"/>
              <a:t>Pytorch</a:t>
            </a:r>
            <a:r>
              <a:rPr lang="en-IN" sz="1600" dirty="0"/>
              <a:t> </a:t>
            </a:r>
          </a:p>
          <a:p>
            <a:pPr marL="285750" indent="-285750">
              <a:buFont typeface="Arial" panose="020B0604020202020204" pitchFamily="34" charset="0"/>
              <a:buChar char="•"/>
            </a:pPr>
            <a:r>
              <a:rPr lang="en-IN" sz="1600" dirty="0"/>
              <a:t>Low accuracy in model due to mode collapse (predicting only one class label)</a:t>
            </a:r>
          </a:p>
          <a:p>
            <a:pPr marL="285750" indent="-285750">
              <a:buFont typeface="Arial" panose="020B0604020202020204" pitchFamily="34" charset="0"/>
              <a:buChar char="•"/>
            </a:pPr>
            <a:endParaRPr lang="en-IN" dirty="0"/>
          </a:p>
          <a:p>
            <a:endParaRPr lang="en-CA" dirty="0"/>
          </a:p>
        </p:txBody>
      </p:sp>
      <p:pic>
        <p:nvPicPr>
          <p:cNvPr id="5" name="Picture 4">
            <a:extLst>
              <a:ext uri="{FF2B5EF4-FFF2-40B4-BE49-F238E27FC236}">
                <a16:creationId xmlns:a16="http://schemas.microsoft.com/office/drawing/2014/main" id="{00D1F92D-D90B-4E81-AE02-422A9B6F19BA}"/>
              </a:ext>
            </a:extLst>
          </p:cNvPr>
          <p:cNvPicPr>
            <a:picLocks noChangeAspect="1"/>
          </p:cNvPicPr>
          <p:nvPr/>
        </p:nvPicPr>
        <p:blipFill>
          <a:blip r:embed="rId2"/>
          <a:stretch>
            <a:fillRect/>
          </a:stretch>
        </p:blipFill>
        <p:spPr>
          <a:xfrm>
            <a:off x="2209800" y="1666106"/>
            <a:ext cx="4459020" cy="1957992"/>
          </a:xfrm>
          <a:prstGeom prst="rect">
            <a:avLst/>
          </a:prstGeom>
        </p:spPr>
      </p:pic>
      <p:sp>
        <p:nvSpPr>
          <p:cNvPr id="7" name="object 5">
            <a:extLst>
              <a:ext uri="{FF2B5EF4-FFF2-40B4-BE49-F238E27FC236}">
                <a16:creationId xmlns:a16="http://schemas.microsoft.com/office/drawing/2014/main" id="{BFD10E74-34CB-4790-9A0C-9D50F3EFA379}"/>
              </a:ext>
            </a:extLst>
          </p:cNvPr>
          <p:cNvSpPr/>
          <p:nvPr/>
        </p:nvSpPr>
        <p:spPr>
          <a:xfrm>
            <a:off x="2295042" y="3556654"/>
            <a:ext cx="4288535" cy="685800"/>
          </a:xfrm>
          <a:prstGeom prst="rect">
            <a:avLst/>
          </a:prstGeom>
          <a:blipFill>
            <a:blip r:embed="rId3" cstate="print"/>
            <a:stretch>
              <a:fillRect/>
            </a:stretch>
          </a:blipFill>
        </p:spPr>
        <p:txBody>
          <a:bodyPr wrap="square" lIns="0" tIns="0" rIns="0" bIns="0" rtlCol="0"/>
          <a:lstStyle/>
          <a:p>
            <a:endParaRPr sz="1350" dirty="0"/>
          </a:p>
        </p:txBody>
      </p:sp>
      <p:pic>
        <p:nvPicPr>
          <p:cNvPr id="9" name="Picture 8">
            <a:extLst>
              <a:ext uri="{FF2B5EF4-FFF2-40B4-BE49-F238E27FC236}">
                <a16:creationId xmlns:a16="http://schemas.microsoft.com/office/drawing/2014/main" id="{02317FB4-7C15-415F-AE63-494FF4D1D8C8}"/>
              </a:ext>
            </a:extLst>
          </p:cNvPr>
          <p:cNvPicPr>
            <a:picLocks noChangeAspect="1"/>
          </p:cNvPicPr>
          <p:nvPr/>
        </p:nvPicPr>
        <p:blipFill>
          <a:blip r:embed="rId4"/>
          <a:stretch>
            <a:fillRect/>
          </a:stretch>
        </p:blipFill>
        <p:spPr>
          <a:xfrm>
            <a:off x="2057400" y="4333727"/>
            <a:ext cx="5291137" cy="609052"/>
          </a:xfrm>
          <a:prstGeom prst="rect">
            <a:avLst/>
          </a:prstGeom>
        </p:spPr>
      </p:pic>
    </p:spTree>
    <p:extLst>
      <p:ext uri="{BB962C8B-B14F-4D97-AF65-F5344CB8AC3E}">
        <p14:creationId xmlns:p14="http://schemas.microsoft.com/office/powerpoint/2010/main" val="41621656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E97A-DD13-4A0A-9CA1-7A74ADEFB581}"/>
              </a:ext>
            </a:extLst>
          </p:cNvPr>
          <p:cNvSpPr>
            <a:spLocks noGrp="1"/>
          </p:cNvSpPr>
          <p:nvPr>
            <p:ph type="title"/>
          </p:nvPr>
        </p:nvSpPr>
        <p:spPr>
          <a:xfrm>
            <a:off x="365383" y="438150"/>
            <a:ext cx="8339550" cy="384721"/>
          </a:xfrm>
        </p:spPr>
        <p:txBody>
          <a:bodyPr/>
          <a:lstStyle/>
          <a:p>
            <a:r>
              <a:rPr lang="en-IN" dirty="0"/>
              <a:t>Deployment to </a:t>
            </a:r>
            <a:r>
              <a:rPr lang="en-IN" dirty="0" err="1"/>
              <a:t>Crypten</a:t>
            </a:r>
            <a:endParaRPr lang="en-CA" dirty="0"/>
          </a:p>
        </p:txBody>
      </p:sp>
      <p:sp>
        <p:nvSpPr>
          <p:cNvPr id="3" name="Text Placeholder 2">
            <a:extLst>
              <a:ext uri="{FF2B5EF4-FFF2-40B4-BE49-F238E27FC236}">
                <a16:creationId xmlns:a16="http://schemas.microsoft.com/office/drawing/2014/main" id="{6851F924-F543-4D4A-8196-1BEC69A94E7D}"/>
              </a:ext>
            </a:extLst>
          </p:cNvPr>
          <p:cNvSpPr>
            <a:spLocks noGrp="1"/>
          </p:cNvSpPr>
          <p:nvPr>
            <p:ph type="body" idx="1"/>
          </p:nvPr>
        </p:nvSpPr>
        <p:spPr>
          <a:xfrm>
            <a:off x="474133" y="1701799"/>
            <a:ext cx="8230800" cy="1938992"/>
          </a:xfrm>
        </p:spPr>
        <p:txBody>
          <a:bodyPr/>
          <a:lstStyle/>
          <a:p>
            <a:r>
              <a:rPr lang="en-CA" dirty="0"/>
              <a:t>We made the following observations:</a:t>
            </a:r>
          </a:p>
          <a:p>
            <a:endParaRPr lang="en-CA" dirty="0"/>
          </a:p>
          <a:p>
            <a:pPr marL="285750" indent="-285750">
              <a:buFont typeface="Arial" panose="020B0604020202020204" pitchFamily="34" charset="0"/>
              <a:buChar char="•"/>
            </a:pPr>
            <a:r>
              <a:rPr lang="en-CA" dirty="0" err="1"/>
              <a:t>Crypten</a:t>
            </a:r>
            <a:r>
              <a:rPr lang="en-CA" dirty="0"/>
              <a:t>==1.0 (version1) is much faster as compared to the </a:t>
            </a:r>
            <a:r>
              <a:rPr lang="en-CA" dirty="0" err="1"/>
              <a:t>Crypten</a:t>
            </a:r>
            <a:r>
              <a:rPr lang="en-CA" dirty="0"/>
              <a:t>==4.0(latest version)</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There is an issue of exploding loss values which is not found in the previous version.</a:t>
            </a:r>
          </a:p>
        </p:txBody>
      </p:sp>
    </p:spTree>
    <p:extLst>
      <p:ext uri="{BB962C8B-B14F-4D97-AF65-F5344CB8AC3E}">
        <p14:creationId xmlns:p14="http://schemas.microsoft.com/office/powerpoint/2010/main" val="8957035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457200" y="285750"/>
            <a:ext cx="3881337" cy="545307"/>
          </a:xfrm>
          <a:prstGeom prst="rect">
            <a:avLst/>
          </a:prstGeom>
        </p:spPr>
        <p:txBody>
          <a:bodyPr vert="horz" lIns="91440" tIns="45720" rIns="91440" bIns="45720" rtlCol="0" anchor="ctr">
            <a:normAutofit/>
          </a:bodyPr>
          <a:lstStyle/>
          <a:p>
            <a:pPr marL="12700" algn="l" rtl="0">
              <a:lnSpc>
                <a:spcPct val="90000"/>
              </a:lnSpc>
              <a:spcBef>
                <a:spcPct val="0"/>
              </a:spcBef>
            </a:pPr>
            <a:r>
              <a:rPr lang="en-US" kern="1200" spc="5" dirty="0">
                <a:latin typeface="Arial" panose="020B0604020202020204" pitchFamily="34" charset="0"/>
                <a:cs typeface="Arial" panose="020B0604020202020204" pitchFamily="34" charset="0"/>
              </a:rPr>
              <a:t>Roads Ahead</a:t>
            </a:r>
          </a:p>
        </p:txBody>
      </p:sp>
      <p:sp>
        <p:nvSpPr>
          <p:cNvPr id="3" name="object 3"/>
          <p:cNvSpPr txBox="1"/>
          <p:nvPr/>
        </p:nvSpPr>
        <p:spPr>
          <a:xfrm>
            <a:off x="457200" y="1276350"/>
            <a:ext cx="4214711" cy="3003400"/>
          </a:xfrm>
          <a:prstGeom prst="rect">
            <a:avLst/>
          </a:prstGeom>
        </p:spPr>
        <p:txBody>
          <a:bodyPr vert="horz" lIns="91440" tIns="45720" rIns="91440" bIns="45720" rtlCol="0">
            <a:normAutofit fontScale="92500"/>
          </a:bodyPr>
          <a:lstStyle/>
          <a:p>
            <a:pPr marL="102235" marR="206375">
              <a:lnSpc>
                <a:spcPct val="114999"/>
              </a:lnSpc>
              <a:spcBef>
                <a:spcPts val="100"/>
              </a:spcBef>
              <a:tabLst>
                <a:tab pos="469265" algn="l"/>
                <a:tab pos="469900" algn="l"/>
              </a:tabLst>
            </a:pPr>
            <a:r>
              <a:rPr lang="en-US" sz="1600" spc="-5" dirty="0">
                <a:solidFill>
                  <a:srgbClr val="595959"/>
                </a:solidFill>
                <a:latin typeface="Arial"/>
                <a:cs typeface="Arial"/>
              </a:rPr>
              <a:t>In collaboration with Microsoft Research team, we will be exploring the deployment of </a:t>
            </a:r>
            <a:r>
              <a:rPr lang="en-US" sz="1600" spc="-5" dirty="0" err="1">
                <a:solidFill>
                  <a:srgbClr val="595959"/>
                </a:solidFill>
                <a:latin typeface="Arial"/>
                <a:cs typeface="Arial"/>
              </a:rPr>
              <a:t>crypten</a:t>
            </a:r>
            <a:r>
              <a:rPr lang="en-US" sz="1600" spc="-5" dirty="0">
                <a:solidFill>
                  <a:srgbClr val="595959"/>
                </a:solidFill>
                <a:latin typeface="Arial"/>
                <a:cs typeface="Arial"/>
              </a:rPr>
              <a:t> on our above </a:t>
            </a:r>
            <a:r>
              <a:rPr lang="en-US" sz="1600" spc="-5" dirty="0" err="1">
                <a:solidFill>
                  <a:srgbClr val="595959"/>
                </a:solidFill>
                <a:latin typeface="Arial"/>
                <a:cs typeface="Arial"/>
              </a:rPr>
              <a:t>usecases</a:t>
            </a:r>
            <a:endParaRPr lang="en-US" sz="1600" spc="-5" dirty="0">
              <a:solidFill>
                <a:srgbClr val="595959"/>
              </a:solidFill>
              <a:latin typeface="Arial"/>
              <a:cs typeface="Arial"/>
            </a:endParaRP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a:solidFill>
                  <a:srgbClr val="595959"/>
                </a:solidFill>
                <a:latin typeface="Arial"/>
                <a:cs typeface="Arial"/>
              </a:rPr>
              <a:t>Exploring the ease and usage of secure MPC library </a:t>
            </a:r>
            <a:r>
              <a:rPr lang="en-US" sz="1600" spc="-5" dirty="0" err="1">
                <a:solidFill>
                  <a:srgbClr val="595959"/>
                </a:solidFill>
                <a:latin typeface="Arial"/>
                <a:cs typeface="Arial"/>
              </a:rPr>
              <a:t>Crypten</a:t>
            </a:r>
            <a:r>
              <a:rPr lang="en-US" sz="1600" spc="-5" dirty="0">
                <a:solidFill>
                  <a:srgbClr val="595959"/>
                </a:solidFill>
                <a:latin typeface="Arial"/>
                <a:cs typeface="Arial"/>
              </a:rPr>
              <a:t> </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a:solidFill>
                  <a:srgbClr val="595959"/>
                </a:solidFill>
                <a:latin typeface="Arial"/>
                <a:cs typeface="Arial"/>
              </a:rPr>
              <a:t>Develop a working library for GP ported with </a:t>
            </a:r>
            <a:r>
              <a:rPr lang="en-US" sz="1600" spc="-5" dirty="0" err="1">
                <a:solidFill>
                  <a:srgbClr val="595959"/>
                </a:solidFill>
                <a:latin typeface="Arial"/>
                <a:cs typeface="Arial"/>
              </a:rPr>
              <a:t>Crypten</a:t>
            </a:r>
            <a:r>
              <a:rPr lang="en-US" sz="1600" spc="-5" dirty="0">
                <a:solidFill>
                  <a:srgbClr val="595959"/>
                </a:solidFill>
                <a:latin typeface="Arial"/>
                <a:cs typeface="Arial"/>
              </a:rPr>
              <a:t> for secure computations of interpolation on grid points. </a:t>
            </a:r>
          </a:p>
          <a:p>
            <a:pPr marL="469265" marR="206375" indent="-367030">
              <a:lnSpc>
                <a:spcPct val="114999"/>
              </a:lnSpc>
              <a:spcBef>
                <a:spcPts val="100"/>
              </a:spcBef>
              <a:buFont typeface="Arial" panose="020B0604020202020204" pitchFamily="34" charset="0"/>
              <a:buChar char="●"/>
              <a:tabLst>
                <a:tab pos="469265" algn="l"/>
                <a:tab pos="469900" algn="l"/>
              </a:tabLst>
            </a:pPr>
            <a:r>
              <a:rPr lang="en-US" sz="1600" spc="-5" dirty="0">
                <a:solidFill>
                  <a:srgbClr val="595959"/>
                </a:solidFill>
                <a:latin typeface="Arial"/>
                <a:cs typeface="Arial"/>
              </a:rPr>
              <a:t>Understand the accuracy-vs- latency trade-offs of our implementation</a:t>
            </a:r>
          </a:p>
        </p:txBody>
      </p:sp>
      <p:pic>
        <p:nvPicPr>
          <p:cNvPr id="5" name="Picture 4" descr="Computer script on a screen">
            <a:extLst>
              <a:ext uri="{FF2B5EF4-FFF2-40B4-BE49-F238E27FC236}">
                <a16:creationId xmlns:a16="http://schemas.microsoft.com/office/drawing/2014/main" id="{FB1EE89D-65D1-4848-ACB3-409F4460D62C}"/>
              </a:ext>
            </a:extLst>
          </p:cNvPr>
          <p:cNvPicPr>
            <a:picLocks noChangeAspect="1"/>
          </p:cNvPicPr>
          <p:nvPr/>
        </p:nvPicPr>
        <p:blipFill rotWithShape="1">
          <a:blip r:embed="rId3"/>
          <a:srcRect l="1095" r="40868"/>
          <a:stretch/>
        </p:blipFill>
        <p:spPr>
          <a:xfrm>
            <a:off x="4671911" y="10"/>
            <a:ext cx="4472089" cy="51434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365777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8" name="Google Shape;218;p9"/>
          <p:cNvSpPr txBox="1"/>
          <p:nvPr/>
        </p:nvSpPr>
        <p:spPr>
          <a:xfrm>
            <a:off x="352750" y="1285876"/>
            <a:ext cx="3862526" cy="3282220"/>
          </a:xfrm>
          <a:prstGeom prst="rect">
            <a:avLst/>
          </a:prstGeom>
          <a:noFill/>
          <a:ln>
            <a:noFill/>
          </a:ln>
        </p:spPr>
        <p:txBody>
          <a:bodyPr spcFirstLastPara="1" wrap="square" lIns="68569" tIns="34275" rIns="68569" bIns="34275" anchor="t" anchorCtr="0">
            <a:noAutofit/>
          </a:bodyPr>
          <a:lstStyle/>
          <a:p>
            <a:pPr marL="171450" indent="-171180">
              <a:lnSpc>
                <a:spcPct val="90000"/>
              </a:lnSpc>
              <a:buClr>
                <a:srgbClr val="000000"/>
              </a:buClr>
              <a:buSzPts val="2800"/>
              <a:buFont typeface="Arial"/>
              <a:buChar char="•"/>
            </a:pPr>
            <a:r>
              <a:rPr lang="en-IN" sz="2100">
                <a:latin typeface="Calibri"/>
                <a:ea typeface="Calibri"/>
                <a:cs typeface="Calibri"/>
                <a:sym typeface="Calibri"/>
              </a:rPr>
              <a:t>Captures</a:t>
            </a:r>
            <a:r>
              <a:rPr lang="en-IN" sz="2100">
                <a:solidFill>
                  <a:srgbClr val="000000"/>
                </a:solidFill>
                <a:latin typeface="Calibri"/>
                <a:ea typeface="Calibri"/>
                <a:cs typeface="Calibri"/>
                <a:sym typeface="Calibri"/>
              </a:rPr>
              <a:t> temporal dependencies apart from the spatial ones</a:t>
            </a:r>
            <a:r>
              <a:rPr lang="en-IN" sz="2100">
                <a:latin typeface="Calibri"/>
                <a:ea typeface="Calibri"/>
                <a:cs typeface="Calibri"/>
                <a:sym typeface="Calibri"/>
              </a:rPr>
              <a:t>.</a:t>
            </a:r>
          </a:p>
          <a:p>
            <a:pPr marL="171450" lvl="5" indent="-171180">
              <a:lnSpc>
                <a:spcPct val="90000"/>
              </a:lnSpc>
              <a:buSzPts val="2800"/>
              <a:buFont typeface="Arial"/>
              <a:buChar char="•"/>
            </a:pPr>
            <a:r>
              <a:rPr lang="en-IN" sz="2100">
                <a:solidFill>
                  <a:srgbClr val="000000"/>
                </a:solidFill>
                <a:latin typeface="Calibri"/>
                <a:ea typeface="Calibri"/>
                <a:cs typeface="Calibri"/>
                <a:sym typeface="Calibri"/>
              </a:rPr>
              <a:t>Whereas GCN only incorporated spatial data</a:t>
            </a:r>
            <a:endParaRPr lang="en-IN" sz="2100">
              <a:latin typeface="Calibri"/>
              <a:ea typeface="Calibri"/>
              <a:cs typeface="Calibri"/>
              <a:sym typeface="Calibri"/>
            </a:endParaRPr>
          </a:p>
          <a:p>
            <a:pPr marL="381000" lvl="1">
              <a:lnSpc>
                <a:spcPct val="90000"/>
              </a:lnSpc>
              <a:buClr>
                <a:srgbClr val="000000"/>
              </a:buClr>
              <a:buSzPts val="2800"/>
            </a:pPr>
            <a:endParaRPr lang="en-IN" sz="2100">
              <a:latin typeface="Calibri"/>
              <a:ea typeface="Calibri"/>
              <a:cs typeface="Calibri"/>
              <a:sym typeface="Calibri"/>
            </a:endParaRPr>
          </a:p>
          <a:p>
            <a:pPr marL="381000" lvl="1">
              <a:lnSpc>
                <a:spcPct val="90000"/>
              </a:lnSpc>
              <a:buClr>
                <a:srgbClr val="000000"/>
              </a:buClr>
              <a:buSzPts val="2800"/>
            </a:pPr>
            <a:endParaRPr lang="en-IN" sz="2100">
              <a:solidFill>
                <a:srgbClr val="000000"/>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71D42EBF-AE0A-472F-94EC-FAF44625650B}"/>
              </a:ext>
            </a:extLst>
          </p:cNvPr>
          <p:cNvPicPr>
            <a:picLocks noChangeAspect="1"/>
          </p:cNvPicPr>
          <p:nvPr/>
        </p:nvPicPr>
        <p:blipFill>
          <a:blip r:embed="rId3"/>
          <a:stretch>
            <a:fillRect/>
          </a:stretch>
        </p:blipFill>
        <p:spPr>
          <a:xfrm>
            <a:off x="4425554" y="1136625"/>
            <a:ext cx="4505831" cy="3580720"/>
          </a:xfrm>
          <a:prstGeom prst="rect">
            <a:avLst/>
          </a:prstGeom>
        </p:spPr>
      </p:pic>
      <p:sp>
        <p:nvSpPr>
          <p:cNvPr id="6" name="Google Shape;211;p4">
            <a:extLst>
              <a:ext uri="{FF2B5EF4-FFF2-40B4-BE49-F238E27FC236}">
                <a16:creationId xmlns:a16="http://schemas.microsoft.com/office/drawing/2014/main" id="{7DE84C3F-8F8F-4213-A4D5-85A2DA07CF57}"/>
              </a:ext>
            </a:extLst>
          </p:cNvPr>
          <p:cNvSpPr txBox="1"/>
          <p:nvPr/>
        </p:nvSpPr>
        <p:spPr>
          <a:xfrm>
            <a:off x="352749" y="245465"/>
            <a:ext cx="7310321" cy="531290"/>
          </a:xfrm>
          <a:prstGeom prst="rect">
            <a:avLst/>
          </a:prstGeom>
          <a:noFill/>
          <a:ln>
            <a:noFill/>
          </a:ln>
        </p:spPr>
        <p:txBody>
          <a:bodyPr spcFirstLastPara="1" wrap="square" lIns="68569" tIns="34275" rIns="68569" bIns="34275" anchor="ctr" anchorCtr="0">
            <a:noAutofit/>
          </a:bodyPr>
          <a:lstStyle/>
          <a:p>
            <a:pPr>
              <a:lnSpc>
                <a:spcPct val="90000"/>
              </a:lnSpc>
            </a:pPr>
            <a:r>
              <a:rPr lang="en-IN" sz="3300" err="1">
                <a:solidFill>
                  <a:srgbClr val="000000"/>
                </a:solidFill>
                <a:latin typeface="Calibri"/>
                <a:ea typeface="Calibri"/>
                <a:cs typeface="Calibri"/>
                <a:sym typeface="Calibri"/>
              </a:rPr>
              <a:t>Spatio</a:t>
            </a:r>
            <a:r>
              <a:rPr lang="en-IN" sz="3300">
                <a:solidFill>
                  <a:srgbClr val="000000"/>
                </a:solidFill>
                <a:latin typeface="Calibri"/>
                <a:ea typeface="Calibri"/>
                <a:cs typeface="Calibri"/>
                <a:sym typeface="Calibri"/>
              </a:rPr>
              <a:t>-temporal models</a:t>
            </a:r>
            <a:endParaRPr sz="135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1113f4fa40d_0_107"/>
          <p:cNvSpPr txBox="1"/>
          <p:nvPr/>
        </p:nvSpPr>
        <p:spPr>
          <a:xfrm>
            <a:off x="628560" y="220202"/>
            <a:ext cx="7886475" cy="993825"/>
          </a:xfrm>
          <a:prstGeom prst="rect">
            <a:avLst/>
          </a:prstGeom>
          <a:noFill/>
          <a:ln>
            <a:noFill/>
          </a:ln>
        </p:spPr>
        <p:txBody>
          <a:bodyPr spcFirstLastPara="1" wrap="square" lIns="68569" tIns="34275" rIns="68569" bIns="34275" anchor="ctr" anchorCtr="0">
            <a:noAutofit/>
          </a:bodyPr>
          <a:lstStyle/>
          <a:p>
            <a:pPr>
              <a:lnSpc>
                <a:spcPct val="90000"/>
              </a:lnSpc>
            </a:pPr>
            <a:r>
              <a:rPr lang="en-IN" sz="3300">
                <a:latin typeface="Calibri"/>
                <a:ea typeface="Calibri"/>
                <a:cs typeface="Calibri"/>
                <a:sym typeface="Calibri"/>
              </a:rPr>
              <a:t>Training GCN_LSTM </a:t>
            </a:r>
            <a:endParaRPr sz="1350">
              <a:solidFill>
                <a:srgbClr val="000000"/>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5B855C1D-2A3E-4CF9-B36B-B23D19BB29DB}"/>
              </a:ext>
            </a:extLst>
          </p:cNvPr>
          <p:cNvPicPr>
            <a:picLocks noChangeAspect="1"/>
          </p:cNvPicPr>
          <p:nvPr/>
        </p:nvPicPr>
        <p:blipFill>
          <a:blip r:embed="rId3"/>
          <a:stretch>
            <a:fillRect/>
          </a:stretch>
        </p:blipFill>
        <p:spPr>
          <a:xfrm>
            <a:off x="416201" y="1393031"/>
            <a:ext cx="4307681" cy="2357438"/>
          </a:xfrm>
          <a:prstGeom prst="rect">
            <a:avLst/>
          </a:prstGeom>
        </p:spPr>
      </p:pic>
      <p:pic>
        <p:nvPicPr>
          <p:cNvPr id="6" name="Picture 5">
            <a:extLst>
              <a:ext uri="{FF2B5EF4-FFF2-40B4-BE49-F238E27FC236}">
                <a16:creationId xmlns:a16="http://schemas.microsoft.com/office/drawing/2014/main" id="{2C12ED2C-7CE6-4DBB-920F-B3708111C8E8}"/>
              </a:ext>
            </a:extLst>
          </p:cNvPr>
          <p:cNvPicPr>
            <a:picLocks noChangeAspect="1"/>
          </p:cNvPicPr>
          <p:nvPr/>
        </p:nvPicPr>
        <p:blipFill>
          <a:blip r:embed="rId4"/>
          <a:stretch>
            <a:fillRect/>
          </a:stretch>
        </p:blipFill>
        <p:spPr>
          <a:xfrm>
            <a:off x="3330960" y="1562251"/>
            <a:ext cx="1121569" cy="514350"/>
          </a:xfrm>
          <a:prstGeom prst="rect">
            <a:avLst/>
          </a:prstGeom>
        </p:spPr>
      </p:pic>
      <p:sp>
        <p:nvSpPr>
          <p:cNvPr id="7" name="Rectangle 2">
            <a:extLst>
              <a:ext uri="{FF2B5EF4-FFF2-40B4-BE49-F238E27FC236}">
                <a16:creationId xmlns:a16="http://schemas.microsoft.com/office/drawing/2014/main" id="{C923B45F-99D2-47D7-AA19-276FBDEC3DC8}"/>
              </a:ext>
            </a:extLst>
          </p:cNvPr>
          <p:cNvSpPr>
            <a:spLocks noChangeArrowheads="1"/>
          </p:cNvSpPr>
          <p:nvPr/>
        </p:nvSpPr>
        <p:spPr bwMode="auto">
          <a:xfrm>
            <a:off x="229687" y="3929474"/>
            <a:ext cx="8770973" cy="1154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defTabSz="685800" eaLnBrk="0" fontAlgn="base" hangingPunct="0">
              <a:spcBef>
                <a:spcPct val="0"/>
              </a:spcBef>
              <a:spcAft>
                <a:spcPct val="0"/>
              </a:spcAft>
            </a:pPr>
            <a:r>
              <a:rPr lang="en-US" altLang="en-US" sz="750">
                <a:solidFill>
                  <a:srgbClr val="000000"/>
                </a:solidFill>
                <a:latin typeface="Courier New" panose="02070309020205020404" pitchFamily="49" charset="0"/>
              </a:rPr>
              <a:t>Train time callbacks 23.60457840000163 1/1 [==============================] - 2s 2s/step Test RMSE: </a:t>
            </a:r>
            <a:r>
              <a:rPr lang="en-US" altLang="en-US" sz="750" err="1">
                <a:solidFill>
                  <a:srgbClr val="000000"/>
                </a:solidFill>
                <a:latin typeface="Courier New" panose="02070309020205020404" pitchFamily="49" charset="0"/>
              </a:rPr>
              <a:t>tf.Tensor</a:t>
            </a:r>
            <a:r>
              <a:rPr lang="en-US" altLang="en-US" sz="750">
                <a:solidFill>
                  <a:srgbClr val="000000"/>
                </a:solidFill>
                <a:latin typeface="Courier New" panose="02070309020205020404" pitchFamily="49" charset="0"/>
              </a:rPr>
              <a:t>(34.03627575547981, shape=(), </a:t>
            </a:r>
            <a:r>
              <a:rPr lang="en-US" altLang="en-US" sz="750" err="1">
                <a:solidFill>
                  <a:srgbClr val="000000"/>
                </a:solidFill>
                <a:latin typeface="Courier New" panose="02070309020205020404" pitchFamily="49" charset="0"/>
              </a:rPr>
              <a:t>dtype</a:t>
            </a:r>
            <a:r>
              <a:rPr lang="en-US" altLang="en-US" sz="750">
                <a:solidFill>
                  <a:srgbClr val="000000"/>
                </a:solidFill>
                <a:latin typeface="Courier New" panose="02070309020205020404" pitchFamily="49" charset="0"/>
              </a:rPr>
              <a:t>=float64)</a:t>
            </a:r>
            <a:r>
              <a:rPr lang="en-US" altLang="en-US" sz="600"/>
              <a:t> </a:t>
            </a:r>
            <a:endParaRPr lang="en-US" altLang="en-US" sz="1350">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37891" y="1015043"/>
            <a:ext cx="7063440" cy="3436897"/>
          </a:xfrm>
          <a:prstGeom prst="rect">
            <a:avLst/>
          </a:prstGeom>
          <a:blipFill>
            <a:blip r:embed="rId3" cstate="print"/>
            <a:stretch>
              <a:fillRect/>
            </a:stretch>
          </a:blipFill>
        </p:spPr>
        <p:txBody>
          <a:bodyPr wrap="square" lIns="0" tIns="0" rIns="0" bIns="0" rtlCol="0"/>
          <a:lstStyle/>
          <a:p>
            <a:endParaRPr dirty="0"/>
          </a:p>
        </p:txBody>
      </p:sp>
      <p:sp>
        <p:nvSpPr>
          <p:cNvPr id="3" name="object 3"/>
          <p:cNvSpPr txBox="1">
            <a:spLocks noGrp="1"/>
          </p:cNvSpPr>
          <p:nvPr>
            <p:ph type="title"/>
          </p:nvPr>
        </p:nvSpPr>
        <p:spPr>
          <a:xfrm>
            <a:off x="73024" y="55598"/>
            <a:ext cx="2901950" cy="409575"/>
          </a:xfrm>
          <a:prstGeom prst="rect">
            <a:avLst/>
          </a:prstGeom>
        </p:spPr>
        <p:txBody>
          <a:bodyPr vert="horz" wrap="square" lIns="0" tIns="15240" rIns="0" bIns="0" rtlCol="0">
            <a:spAutoFit/>
          </a:bodyPr>
          <a:lstStyle/>
          <a:p>
            <a:pPr marL="12700">
              <a:lnSpc>
                <a:spcPct val="100000"/>
              </a:lnSpc>
              <a:spcBef>
                <a:spcPts val="120"/>
              </a:spcBef>
            </a:pPr>
            <a:r>
              <a:rPr spc="5" dirty="0"/>
              <a:t>Problem</a:t>
            </a:r>
            <a:r>
              <a:rPr spc="-45" dirty="0"/>
              <a:t> </a:t>
            </a:r>
            <a:r>
              <a:rPr dirty="0"/>
              <a:t>Description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99"/>
        <p:cNvGrpSpPr/>
        <p:nvPr/>
      </p:nvGrpSpPr>
      <p:grpSpPr>
        <a:xfrm>
          <a:off x="0" y="0"/>
          <a:ext cx="0" cy="0"/>
          <a:chOff x="0" y="0"/>
          <a:chExt cx="0" cy="0"/>
        </a:xfrm>
      </p:grpSpPr>
      <p:pic>
        <p:nvPicPr>
          <p:cNvPr id="2800" name="Google Shape;2800;p279" descr="Reference map of the NCT-Delhi showing administrative units and the air pollution monitoring stations used for the present analysis."/>
          <p:cNvPicPr preferRelativeResize="0"/>
          <p:nvPr/>
        </p:nvPicPr>
        <p:blipFill rotWithShape="1">
          <a:blip r:embed="rId3">
            <a:alphaModFix/>
          </a:blip>
          <a:srcRect l="32386" b="-179"/>
          <a:stretch/>
        </p:blipFill>
        <p:spPr>
          <a:xfrm>
            <a:off x="236220" y="751791"/>
            <a:ext cx="4263082" cy="4273045"/>
          </a:xfrm>
          <a:prstGeom prst="rect">
            <a:avLst/>
          </a:prstGeom>
          <a:noFill/>
          <a:ln>
            <a:noFill/>
          </a:ln>
        </p:spPr>
      </p:pic>
      <p:pic>
        <p:nvPicPr>
          <p:cNvPr id="2801" name="Google Shape;2801;p279"/>
          <p:cNvPicPr preferRelativeResize="0"/>
          <p:nvPr/>
        </p:nvPicPr>
        <p:blipFill rotWithShape="1">
          <a:blip r:embed="rId4">
            <a:alphaModFix/>
          </a:blip>
          <a:srcRect l="1" r="38041"/>
          <a:stretch/>
        </p:blipFill>
        <p:spPr>
          <a:xfrm>
            <a:off x="4868043" y="751790"/>
            <a:ext cx="3597778" cy="4011129"/>
          </a:xfrm>
          <a:prstGeom prst="rect">
            <a:avLst/>
          </a:prstGeom>
          <a:noFill/>
          <a:ln>
            <a:noFill/>
          </a:ln>
        </p:spPr>
      </p:pic>
      <p:sp>
        <p:nvSpPr>
          <p:cNvPr id="2802" name="Google Shape;2802;p279"/>
          <p:cNvSpPr txBox="1"/>
          <p:nvPr/>
        </p:nvSpPr>
        <p:spPr>
          <a:xfrm>
            <a:off x="472440" y="232256"/>
            <a:ext cx="3933059" cy="346249"/>
          </a:xfrm>
          <a:prstGeom prst="rect">
            <a:avLst/>
          </a:prstGeom>
          <a:noFill/>
          <a:ln>
            <a:noFill/>
          </a:ln>
        </p:spPr>
        <p:txBody>
          <a:bodyPr spcFirstLastPara="1" wrap="square" lIns="68575" tIns="34275" rIns="68575" bIns="34275" anchor="t" anchorCtr="0">
            <a:noAutofit/>
          </a:bodyPr>
          <a:lstStyle/>
          <a:p>
            <a:r>
              <a:rPr lang="en">
                <a:solidFill>
                  <a:schemeClr val="accent1"/>
                </a:solidFill>
                <a:latin typeface="Rockwell"/>
                <a:ea typeface="Rockwell"/>
                <a:cs typeface="Rockwell"/>
                <a:sym typeface="Rockwell"/>
              </a:rPr>
              <a:t>Static Delhi Pollution Board Sensors</a:t>
            </a:r>
            <a:endParaRPr sz="1100"/>
          </a:p>
        </p:txBody>
      </p:sp>
      <p:sp>
        <p:nvSpPr>
          <p:cNvPr id="2803" name="Google Shape;2803;p279"/>
          <p:cNvSpPr/>
          <p:nvPr/>
        </p:nvSpPr>
        <p:spPr>
          <a:xfrm>
            <a:off x="5939222" y="380582"/>
            <a:ext cx="1863659" cy="300082"/>
          </a:xfrm>
          <a:custGeom>
            <a:avLst/>
            <a:gdLst/>
            <a:ahLst/>
            <a:cxnLst/>
            <a:rect l="l" t="t" r="r" b="b"/>
            <a:pathLst>
              <a:path w="2484879" h="400110" fill="none" extrusionOk="0">
                <a:moveTo>
                  <a:pt x="0" y="0"/>
                </a:moveTo>
                <a:cubicBezTo>
                  <a:pt x="159221" y="-38976"/>
                  <a:pt x="252286" y="7169"/>
                  <a:pt x="422429" y="0"/>
                </a:cubicBezTo>
                <a:cubicBezTo>
                  <a:pt x="592572" y="-7169"/>
                  <a:pt x="718970" y="4334"/>
                  <a:pt x="944254" y="0"/>
                </a:cubicBezTo>
                <a:cubicBezTo>
                  <a:pt x="1169539" y="-4334"/>
                  <a:pt x="1172925" y="42744"/>
                  <a:pt x="1366683" y="0"/>
                </a:cubicBezTo>
                <a:cubicBezTo>
                  <a:pt x="1560441" y="-42744"/>
                  <a:pt x="1706661" y="46349"/>
                  <a:pt x="1888508" y="0"/>
                </a:cubicBezTo>
                <a:cubicBezTo>
                  <a:pt x="2070355" y="-46349"/>
                  <a:pt x="2189106" y="66887"/>
                  <a:pt x="2484879" y="0"/>
                </a:cubicBezTo>
                <a:cubicBezTo>
                  <a:pt x="2490397" y="96901"/>
                  <a:pt x="2461177" y="316673"/>
                  <a:pt x="2484879" y="400110"/>
                </a:cubicBezTo>
                <a:cubicBezTo>
                  <a:pt x="2399720" y="446879"/>
                  <a:pt x="2234667" y="374358"/>
                  <a:pt x="2062450" y="400110"/>
                </a:cubicBezTo>
                <a:cubicBezTo>
                  <a:pt x="1890233" y="425862"/>
                  <a:pt x="1716615" y="359911"/>
                  <a:pt x="1540625" y="400110"/>
                </a:cubicBezTo>
                <a:cubicBezTo>
                  <a:pt x="1364635" y="440309"/>
                  <a:pt x="1263833" y="362517"/>
                  <a:pt x="1118196" y="400110"/>
                </a:cubicBezTo>
                <a:cubicBezTo>
                  <a:pt x="972559" y="437703"/>
                  <a:pt x="774905" y="353107"/>
                  <a:pt x="596371" y="400110"/>
                </a:cubicBezTo>
                <a:cubicBezTo>
                  <a:pt x="417837" y="447113"/>
                  <a:pt x="160986" y="334600"/>
                  <a:pt x="0" y="400110"/>
                </a:cubicBezTo>
                <a:cubicBezTo>
                  <a:pt x="-46700" y="231178"/>
                  <a:pt x="23668" y="82908"/>
                  <a:pt x="0" y="0"/>
                </a:cubicBezTo>
                <a:close/>
              </a:path>
              <a:path w="2484879" h="400110" extrusionOk="0">
                <a:moveTo>
                  <a:pt x="0" y="0"/>
                </a:moveTo>
                <a:cubicBezTo>
                  <a:pt x="188386" y="-22675"/>
                  <a:pt x="404251" y="19866"/>
                  <a:pt x="521825" y="0"/>
                </a:cubicBezTo>
                <a:cubicBezTo>
                  <a:pt x="639399" y="-19866"/>
                  <a:pt x="913345" y="16786"/>
                  <a:pt x="1043649" y="0"/>
                </a:cubicBezTo>
                <a:cubicBezTo>
                  <a:pt x="1173953" y="-16786"/>
                  <a:pt x="1312580" y="22129"/>
                  <a:pt x="1490927" y="0"/>
                </a:cubicBezTo>
                <a:cubicBezTo>
                  <a:pt x="1669274" y="-22129"/>
                  <a:pt x="1841810" y="22887"/>
                  <a:pt x="2037601" y="0"/>
                </a:cubicBezTo>
                <a:cubicBezTo>
                  <a:pt x="2233392" y="-22887"/>
                  <a:pt x="2327540" y="42542"/>
                  <a:pt x="2484879" y="0"/>
                </a:cubicBezTo>
                <a:cubicBezTo>
                  <a:pt x="2499762" y="193579"/>
                  <a:pt x="2484707" y="200556"/>
                  <a:pt x="2484879" y="400110"/>
                </a:cubicBezTo>
                <a:cubicBezTo>
                  <a:pt x="2294161" y="427422"/>
                  <a:pt x="2097744" y="358627"/>
                  <a:pt x="1938206" y="400110"/>
                </a:cubicBezTo>
                <a:cubicBezTo>
                  <a:pt x="1778668" y="441593"/>
                  <a:pt x="1547505" y="377492"/>
                  <a:pt x="1391532" y="400110"/>
                </a:cubicBezTo>
                <a:cubicBezTo>
                  <a:pt x="1235559" y="422728"/>
                  <a:pt x="1015462" y="370985"/>
                  <a:pt x="844859" y="400110"/>
                </a:cubicBezTo>
                <a:cubicBezTo>
                  <a:pt x="674256" y="429235"/>
                  <a:pt x="274558" y="379335"/>
                  <a:pt x="0" y="400110"/>
                </a:cubicBezTo>
                <a:cubicBezTo>
                  <a:pt x="-8744" y="257366"/>
                  <a:pt x="8342" y="166630"/>
                  <a:pt x="0"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algn="ctr"/>
            <a:r>
              <a:rPr lang="en" sz="1500">
                <a:solidFill>
                  <a:schemeClr val="lt1"/>
                </a:solidFill>
                <a:latin typeface="Rockwell"/>
                <a:ea typeface="Rockwell"/>
                <a:cs typeface="Rockwell"/>
                <a:sym typeface="Rockwell"/>
              </a:rPr>
              <a:t>Our Bus Route</a:t>
            </a:r>
            <a:endParaRPr sz="11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277"/>
          <p:cNvSpPr/>
          <p:nvPr/>
        </p:nvSpPr>
        <p:spPr>
          <a:xfrm>
            <a:off x="0" y="-1"/>
            <a:ext cx="9144000" cy="5143500"/>
          </a:xfrm>
          <a:prstGeom prst="rect">
            <a:avLst/>
          </a:prstGeom>
          <a:solidFill>
            <a:schemeClr val="lt1"/>
          </a:solidFill>
          <a:ln>
            <a:noFill/>
          </a:ln>
        </p:spPr>
        <p:txBody>
          <a:bodyPr spcFirstLastPara="1" wrap="square" lIns="68575" tIns="34275" rIns="68575" bIns="34275" anchor="ctr" anchorCtr="0">
            <a:noAutofit/>
          </a:bodyPr>
          <a:lstStyle/>
          <a:p>
            <a:pPr algn="ctr"/>
            <a:endParaRPr sz="1400">
              <a:solidFill>
                <a:schemeClr val="lt1"/>
              </a:solidFill>
              <a:latin typeface="Rockwell"/>
              <a:ea typeface="Rockwell"/>
              <a:cs typeface="Rockwell"/>
              <a:sym typeface="Rockwell"/>
            </a:endParaRPr>
          </a:p>
        </p:txBody>
      </p:sp>
      <p:sp>
        <p:nvSpPr>
          <p:cNvPr id="2771" name="Google Shape;2771;p277"/>
          <p:cNvSpPr txBox="1">
            <a:spLocks noGrp="1"/>
          </p:cNvSpPr>
          <p:nvPr>
            <p:ph type="title"/>
          </p:nvPr>
        </p:nvSpPr>
        <p:spPr>
          <a:xfrm>
            <a:off x="373660" y="1430411"/>
            <a:ext cx="2951756" cy="2871609"/>
          </a:xfrm>
          <a:prstGeom prst="rect">
            <a:avLst/>
          </a:prstGeom>
          <a:solidFill>
            <a:schemeClr val="bg2">
              <a:lumMod val="40000"/>
              <a:lumOff val="60000"/>
            </a:schemeClr>
          </a:solidFill>
          <a:ln>
            <a:noFill/>
          </a:ln>
        </p:spPr>
        <p:txBody>
          <a:bodyPr spcFirstLastPara="1" wrap="square" lIns="171450" tIns="171450" rIns="171450" bIns="171450" anchor="ctr" anchorCtr="0">
            <a:noAutofit/>
          </a:bodyPr>
          <a:lstStyle/>
          <a:p>
            <a:pPr>
              <a:lnSpc>
                <a:spcPct val="85000"/>
              </a:lnSpc>
              <a:buClr>
                <a:srgbClr val="FFFEFF"/>
              </a:buClr>
              <a:buSzPts val="2100"/>
            </a:pPr>
            <a:r>
              <a:rPr lang="en" sz="1800"/>
              <a:t>Why are we pursuing? </a:t>
            </a:r>
            <a:br>
              <a:rPr lang="en" sz="1800"/>
            </a:br>
            <a:br>
              <a:rPr lang="en" sz="1800"/>
            </a:br>
            <a:r>
              <a:rPr lang="en" sz="1800"/>
              <a:t>Sample experiment, Sensor is cheap, gives real time estimates.</a:t>
            </a:r>
            <a:endParaRPr sz="900"/>
          </a:p>
        </p:txBody>
      </p:sp>
      <p:sp>
        <p:nvSpPr>
          <p:cNvPr id="2772" name="Google Shape;2772;p277"/>
          <p:cNvSpPr txBox="1">
            <a:spLocks noGrp="1"/>
          </p:cNvSpPr>
          <p:nvPr>
            <p:ph type="body" idx="1"/>
          </p:nvPr>
        </p:nvSpPr>
        <p:spPr>
          <a:xfrm>
            <a:off x="3571410" y="831697"/>
            <a:ext cx="4114023" cy="3804907"/>
          </a:xfrm>
          <a:prstGeom prst="rect">
            <a:avLst/>
          </a:prstGeom>
          <a:noFill/>
          <a:ln>
            <a:noFill/>
          </a:ln>
        </p:spPr>
        <p:txBody>
          <a:bodyPr spcFirstLastPara="1" wrap="square" lIns="68575" tIns="34275" rIns="68575" bIns="34275" anchor="ctr" anchorCtr="0">
            <a:noAutofit/>
          </a:bodyPr>
          <a:lstStyle/>
          <a:p>
            <a:pPr marL="177796" indent="-190496">
              <a:lnSpc>
                <a:spcPct val="120000"/>
              </a:lnSpc>
              <a:buSzPts val="1600"/>
              <a:buChar char="▪"/>
            </a:pPr>
            <a:r>
              <a:rPr lang="en" sz="1200"/>
              <a:t>How many sensors? 1 </a:t>
            </a:r>
            <a:r>
              <a:rPr lang="en" sz="1200" u="sng"/>
              <a:t>Sensor(priced ₹5,000) v</a:t>
            </a:r>
            <a:r>
              <a:rPr lang="en-US" sz="1200" u="sng"/>
              <a:t>₹ 5Lakh grade station sensor</a:t>
            </a:r>
            <a:r>
              <a:rPr lang="en-US" sz="1200"/>
              <a:t>. Currently 8, if increased to 100, exceptional performance possible.</a:t>
            </a:r>
          </a:p>
          <a:p>
            <a:pPr marL="177796" indent="-190496">
              <a:lnSpc>
                <a:spcPct val="120000"/>
              </a:lnSpc>
              <a:spcBef>
                <a:spcPts val="800"/>
              </a:spcBef>
              <a:buSzPts val="1600"/>
              <a:buChar char="▪"/>
            </a:pPr>
            <a:r>
              <a:rPr lang="en-US" sz="1200"/>
              <a:t>With this model, we can predict </a:t>
            </a:r>
            <a:r>
              <a:rPr lang="en-US" sz="1200" u="sng"/>
              <a:t>categorical accuracies for regions for </a:t>
            </a:r>
            <a:r>
              <a:rPr lang="en-US" sz="1200"/>
              <a:t>bus visit</a:t>
            </a:r>
            <a:r>
              <a:rPr lang="en" sz="1200" u="sng"/>
              <a:t>s.</a:t>
            </a:r>
          </a:p>
          <a:p>
            <a:pPr marL="177796" indent="-190496">
              <a:lnSpc>
                <a:spcPct val="120000"/>
              </a:lnSpc>
              <a:spcBef>
                <a:spcPts val="800"/>
              </a:spcBef>
              <a:buSzPts val="1600"/>
              <a:buChar char="▪"/>
            </a:pPr>
            <a:r>
              <a:rPr lang="en" sz="1200" u="sng"/>
              <a:t> </a:t>
            </a:r>
            <a:r>
              <a:rPr lang="en" sz="1200"/>
              <a:t>Bus data can be used to </a:t>
            </a:r>
            <a:r>
              <a:rPr lang="en" sz="1200" b="1">
                <a:solidFill>
                  <a:schemeClr val="accent1"/>
                </a:solidFill>
              </a:rPr>
              <a:t>alert in alarming situations</a:t>
            </a:r>
            <a:r>
              <a:rPr lang="en" sz="1200"/>
              <a:t> aross abruptly in some region. </a:t>
            </a:r>
            <a:endParaRPr sz="1200"/>
          </a:p>
          <a:p>
            <a:pPr marL="177796" indent="-190496">
              <a:lnSpc>
                <a:spcPct val="120000"/>
              </a:lnSpc>
              <a:spcBef>
                <a:spcPts val="800"/>
              </a:spcBef>
              <a:buSzPts val="1600"/>
              <a:buChar char="▪"/>
            </a:pPr>
            <a:r>
              <a:rPr lang="en" sz="1200"/>
              <a:t>Static sensor replacement??</a:t>
            </a:r>
            <a:endParaRPr sz="1200"/>
          </a:p>
          <a:p>
            <a:pPr>
              <a:lnSpc>
                <a:spcPct val="120000"/>
              </a:lnSpc>
              <a:spcBef>
                <a:spcPts val="800"/>
              </a:spcBef>
              <a:buSzPts val="1500"/>
            </a:pPr>
            <a:r>
              <a:rPr lang="en" sz="1200"/>
              <a:t>	</a:t>
            </a:r>
            <a:endParaRPr sz="1200"/>
          </a:p>
          <a:p>
            <a:pPr marL="177796" indent="-88898">
              <a:lnSpc>
                <a:spcPct val="120000"/>
              </a:lnSpc>
              <a:spcBef>
                <a:spcPts val="800"/>
              </a:spcBef>
              <a:buSzPts val="1500"/>
            </a:pPr>
            <a:endParaRPr sz="1200"/>
          </a:p>
        </p:txBody>
      </p:sp>
      <p:sp>
        <p:nvSpPr>
          <p:cNvPr id="2773" name="Google Shape;2773;p277"/>
          <p:cNvSpPr txBox="1"/>
          <p:nvPr/>
        </p:nvSpPr>
        <p:spPr>
          <a:xfrm>
            <a:off x="0" y="244375"/>
            <a:ext cx="2537460" cy="530915"/>
          </a:xfrm>
          <a:prstGeom prst="rect">
            <a:avLst/>
          </a:prstGeom>
          <a:noFill/>
          <a:ln>
            <a:noFill/>
          </a:ln>
        </p:spPr>
        <p:txBody>
          <a:bodyPr spcFirstLastPara="1" wrap="square" lIns="68575" tIns="34275" rIns="68575" bIns="34275" anchor="t" anchorCtr="0">
            <a:noAutofit/>
          </a:bodyPr>
          <a:lstStyle/>
          <a:p>
            <a:pPr algn="ctr"/>
            <a:r>
              <a:rPr lang="en" sz="3000">
                <a:latin typeface="Calibri"/>
                <a:ea typeface="Calibri"/>
                <a:cs typeface="Calibri"/>
                <a:sym typeface="Calibri"/>
              </a:rPr>
              <a:t>Inferences</a:t>
            </a:r>
            <a:r>
              <a:rPr lang="en" sz="3000">
                <a:solidFill>
                  <a:schemeClr val="accent1"/>
                </a:solidFill>
                <a:latin typeface="Calibri"/>
                <a:ea typeface="Calibri"/>
                <a:cs typeface="Calibri"/>
                <a:sym typeface="Calibri"/>
              </a:rPr>
              <a:t> </a:t>
            </a:r>
            <a:endParaRPr sz="1100"/>
          </a:p>
        </p:txBody>
      </p:sp>
      <p:pic>
        <p:nvPicPr>
          <p:cNvPr id="2774" name="Google Shape;2774;p277"/>
          <p:cNvPicPr preferRelativeResize="0"/>
          <p:nvPr/>
        </p:nvPicPr>
        <p:blipFill rotWithShape="1">
          <a:blip r:embed="rId3">
            <a:alphaModFix/>
          </a:blip>
          <a:srcRect/>
          <a:stretch/>
        </p:blipFill>
        <p:spPr>
          <a:xfrm>
            <a:off x="7887612" y="1682738"/>
            <a:ext cx="1054210" cy="2240194"/>
          </a:xfrm>
          <a:prstGeom prst="rect">
            <a:avLst/>
          </a:prstGeom>
          <a:noFill/>
          <a:ln>
            <a:noFill/>
          </a:ln>
        </p:spPr>
      </p:pic>
    </p:spTree>
    <p:extLst>
      <p:ext uri="{BB962C8B-B14F-4D97-AF65-F5344CB8AC3E}">
        <p14:creationId xmlns:p14="http://schemas.microsoft.com/office/powerpoint/2010/main" val="42684385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97164" y="1268017"/>
            <a:ext cx="4377980" cy="3526446"/>
          </a:xfrm>
          <a:prstGeom prst="rect">
            <a:avLst/>
          </a:prstGeom>
        </p:spPr>
        <p:txBody>
          <a:bodyPr vert="horz" wrap="square" lIns="0" tIns="40481" rIns="0" bIns="0" rtlCol="0" anchor="t">
            <a:spAutoFit/>
          </a:bodyPr>
          <a:lstStyle/>
          <a:p>
            <a:pPr marL="9525">
              <a:spcBef>
                <a:spcPts val="319"/>
              </a:spcBef>
            </a:pPr>
            <a:r>
              <a:rPr lang="en-IN" b="1" spc="-8" dirty="0">
                <a:latin typeface="Carlito"/>
                <a:cs typeface="Carlito"/>
              </a:rPr>
              <a:t>Current models state:</a:t>
            </a:r>
          </a:p>
          <a:p>
            <a:pPr marL="266700" indent="-257175">
              <a:spcBef>
                <a:spcPts val="319"/>
              </a:spcBef>
              <a:buFont typeface="Arial" panose="020B0604020202020204" pitchFamily="34" charset="0"/>
              <a:buChar char="•"/>
            </a:pPr>
            <a:r>
              <a:rPr lang="en-US" spc="-11" dirty="0">
                <a:latin typeface="Carlito"/>
              </a:rPr>
              <a:t>GCN - has higher RMSE, low training time.</a:t>
            </a:r>
          </a:p>
          <a:p>
            <a:pPr marL="266700" indent="-257175">
              <a:spcBef>
                <a:spcPts val="319"/>
              </a:spcBef>
              <a:buFont typeface="Arial" panose="020B0604020202020204" pitchFamily="34" charset="0"/>
              <a:buChar char="•"/>
            </a:pPr>
            <a:r>
              <a:rPr lang="en-US" spc="-11" dirty="0">
                <a:latin typeface="Carlito"/>
              </a:rPr>
              <a:t>GP, VGP, Graph Sage, training is slow in plaintext itself</a:t>
            </a:r>
          </a:p>
          <a:p>
            <a:pPr marL="266700" indent="-257175">
              <a:spcBef>
                <a:spcPts val="319"/>
              </a:spcBef>
              <a:buFont typeface="Arial" panose="020B0604020202020204" pitchFamily="34" charset="0"/>
              <a:buChar char="•"/>
            </a:pPr>
            <a:r>
              <a:rPr lang="en-US" spc="-11" dirty="0" err="1">
                <a:latin typeface="Carlito"/>
              </a:rPr>
              <a:t>Crypten</a:t>
            </a:r>
            <a:r>
              <a:rPr lang="en-US" spc="-11" dirty="0">
                <a:latin typeface="Carlito"/>
              </a:rPr>
              <a:t> training in fixed point does not converge in GCN</a:t>
            </a:r>
          </a:p>
          <a:p>
            <a:pPr>
              <a:spcBef>
                <a:spcPts val="11"/>
              </a:spcBef>
              <a:buFont typeface="Arial"/>
              <a:buChar char="•"/>
            </a:pPr>
            <a:endParaRPr spc="-11" dirty="0">
              <a:latin typeface="Carlito"/>
            </a:endParaRPr>
          </a:p>
          <a:p>
            <a:pPr marL="9525"/>
            <a:r>
              <a:rPr lang="en-IN" b="1" spc="-11" dirty="0">
                <a:latin typeface="Carlito"/>
              </a:rPr>
              <a:t>What Next? </a:t>
            </a:r>
          </a:p>
          <a:p>
            <a:pPr marL="352425" indent="-342900">
              <a:buFont typeface="Arial" panose="020B0604020202020204" pitchFamily="34" charset="0"/>
              <a:buChar char="•"/>
            </a:pPr>
            <a:r>
              <a:rPr lang="en-US" spc="-11" dirty="0">
                <a:latin typeface="Carlito"/>
              </a:rPr>
              <a:t>Need to develop more sophisticated Graph models which may result  in low RMSE values and training time.</a:t>
            </a:r>
            <a:endParaRPr lang="en-US" dirty="0"/>
          </a:p>
          <a:p>
            <a:pPr marL="351949" indent="-342424">
              <a:buFont typeface="Arial" panose="020B0604020202020204" pitchFamily="34" charset="0"/>
              <a:buChar char="•"/>
            </a:pPr>
            <a:endParaRPr sz="2100" dirty="0">
              <a:latin typeface="Carlito"/>
              <a:cs typeface="Carlito"/>
            </a:endParaRPr>
          </a:p>
        </p:txBody>
      </p:sp>
      <p:sp>
        <p:nvSpPr>
          <p:cNvPr id="6" name="Google Shape;119;g1113f4fa40d_0_119">
            <a:extLst>
              <a:ext uri="{FF2B5EF4-FFF2-40B4-BE49-F238E27FC236}">
                <a16:creationId xmlns:a16="http://schemas.microsoft.com/office/drawing/2014/main" id="{F5CE85AB-D0EE-4B11-B97E-27CEBF178475}"/>
              </a:ext>
            </a:extLst>
          </p:cNvPr>
          <p:cNvSpPr txBox="1">
            <a:spLocks noGrp="1"/>
          </p:cNvSpPr>
          <p:nvPr>
            <p:ph type="title"/>
          </p:nvPr>
        </p:nvSpPr>
        <p:spPr>
          <a:xfrm>
            <a:off x="260902" y="255909"/>
            <a:ext cx="8035787" cy="437346"/>
          </a:xfrm>
          <a:prstGeom prst="rect">
            <a:avLst/>
          </a:prstGeom>
          <a:noFill/>
          <a:ln>
            <a:noFill/>
          </a:ln>
        </p:spPr>
        <p:txBody>
          <a:bodyPr spcFirstLastPara="1" wrap="square" lIns="68569" tIns="34275" rIns="68569" bIns="34275" anchor="ctr" anchorCtr="0">
            <a:noAutofit/>
          </a:bodyPr>
          <a:lstStyle/>
          <a:p>
            <a:pPr algn="l" rtl="0">
              <a:lnSpc>
                <a:spcPct val="90000"/>
              </a:lnSpc>
            </a:pPr>
            <a:r>
              <a:rPr lang="en-IN" sz="3300">
                <a:solidFill>
                  <a:srgbClr val="000000"/>
                </a:solidFill>
                <a:latin typeface="Calibri"/>
                <a:ea typeface="Calibri"/>
                <a:cs typeface="Calibri"/>
                <a:sym typeface="Calibri"/>
              </a:rPr>
              <a:t>Inference of </a:t>
            </a:r>
            <a:r>
              <a:rPr lang="en-IN" sz="3300">
                <a:latin typeface="Calibri"/>
                <a:ea typeface="Calibri"/>
                <a:cs typeface="Calibri"/>
                <a:sym typeface="Calibri"/>
              </a:rPr>
              <a:t>current </a:t>
            </a:r>
            <a:r>
              <a:rPr lang="en-IN" sz="3300">
                <a:solidFill>
                  <a:srgbClr val="000000"/>
                </a:solidFill>
                <a:latin typeface="Calibri"/>
                <a:ea typeface="Calibri"/>
                <a:cs typeface="Calibri"/>
                <a:sym typeface="Calibri"/>
              </a:rPr>
              <a:t>model trainings</a:t>
            </a:r>
            <a:endParaRPr sz="1350">
              <a:solidFill>
                <a:srgbClr val="000000"/>
              </a:solidFill>
              <a:latin typeface="Calibri"/>
              <a:ea typeface="Calibri"/>
              <a:cs typeface="Calibri"/>
              <a:sym typeface="Calibri"/>
            </a:endParaRPr>
          </a:p>
        </p:txBody>
      </p:sp>
      <p:graphicFrame>
        <p:nvGraphicFramePr>
          <p:cNvPr id="5" name="Google Shape;118;g1113f4fa40d_0_119">
            <a:extLst>
              <a:ext uri="{FF2B5EF4-FFF2-40B4-BE49-F238E27FC236}">
                <a16:creationId xmlns:a16="http://schemas.microsoft.com/office/drawing/2014/main" id="{6EB42ABC-A707-4703-9923-0DC7594A7392}"/>
              </a:ext>
            </a:extLst>
          </p:cNvPr>
          <p:cNvGraphicFramePr/>
          <p:nvPr/>
        </p:nvGraphicFramePr>
        <p:xfrm>
          <a:off x="4859282" y="1748307"/>
          <a:ext cx="4056894" cy="2331724"/>
        </p:xfrm>
        <a:graphic>
          <a:graphicData uri="http://schemas.openxmlformats.org/drawingml/2006/table">
            <a:tbl>
              <a:tblPr>
                <a:noFill/>
              </a:tblPr>
              <a:tblGrid>
                <a:gridCol w="1251782">
                  <a:extLst>
                    <a:ext uri="{9D8B030D-6E8A-4147-A177-3AD203B41FA5}">
                      <a16:colId xmlns:a16="http://schemas.microsoft.com/office/drawing/2014/main" val="20000"/>
                    </a:ext>
                  </a:extLst>
                </a:gridCol>
                <a:gridCol w="1452814">
                  <a:extLst>
                    <a:ext uri="{9D8B030D-6E8A-4147-A177-3AD203B41FA5}">
                      <a16:colId xmlns:a16="http://schemas.microsoft.com/office/drawing/2014/main" val="20001"/>
                    </a:ext>
                  </a:extLst>
                </a:gridCol>
                <a:gridCol w="1352298">
                  <a:extLst>
                    <a:ext uri="{9D8B030D-6E8A-4147-A177-3AD203B41FA5}">
                      <a16:colId xmlns:a16="http://schemas.microsoft.com/office/drawing/2014/main" val="20002"/>
                    </a:ext>
                  </a:extLst>
                </a:gridCol>
              </a:tblGrid>
              <a:tr h="426676">
                <a:tc>
                  <a:txBody>
                    <a:bodyPr/>
                    <a:lstStyle/>
                    <a:p>
                      <a:pPr marL="0" marR="0" lvl="0" indent="0" algn="l" rtl="0">
                        <a:lnSpc>
                          <a:spcPct val="100000"/>
                        </a:lnSpc>
                        <a:spcBef>
                          <a:spcPts val="0"/>
                        </a:spcBef>
                        <a:spcAft>
                          <a:spcPts val="0"/>
                        </a:spcAft>
                        <a:buNone/>
                      </a:pPr>
                      <a:r>
                        <a:rPr lang="en-IN" sz="1400" b="1" u="none" strike="noStrike" cap="none" dirty="0">
                          <a:solidFill>
                            <a:srgbClr val="FFFFFF"/>
                          </a:solidFill>
                          <a:latin typeface="Calibri"/>
                          <a:ea typeface="Calibri"/>
                          <a:cs typeface="Calibri"/>
                          <a:sym typeface="Calibri"/>
                        </a:rPr>
                        <a:t>MODEL</a:t>
                      </a:r>
                      <a:endParaRPr sz="1400" b="0" u="none" strike="noStrike" cap="none" dirty="0">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400" b="0" u="none" strike="noStrike" cap="none">
                          <a:solidFill>
                            <a:srgbClr val="FFFFFF"/>
                          </a:solidFill>
                          <a:latin typeface="Calibri"/>
                          <a:ea typeface="Calibri"/>
                          <a:cs typeface="Calibri"/>
                          <a:sym typeface="Calibri"/>
                        </a:rPr>
                        <a:t>TrainTime_plain</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tc>
                  <a:txBody>
                    <a:bodyPr/>
                    <a:lstStyle/>
                    <a:p>
                      <a:pPr marL="0" marR="0" lvl="0" indent="0" algn="l" rtl="0">
                        <a:lnSpc>
                          <a:spcPct val="100000"/>
                        </a:lnSpc>
                        <a:spcBef>
                          <a:spcPts val="0"/>
                        </a:spcBef>
                        <a:spcAft>
                          <a:spcPts val="0"/>
                        </a:spcAft>
                        <a:buNone/>
                      </a:pPr>
                      <a:r>
                        <a:rPr lang="en-IN" sz="1400" b="0" u="none" strike="noStrike" cap="none" dirty="0" err="1">
                          <a:solidFill>
                            <a:srgbClr val="FFFFFF"/>
                          </a:solidFill>
                          <a:latin typeface="Calibri"/>
                          <a:ea typeface="Calibri"/>
                          <a:cs typeface="Calibri"/>
                          <a:sym typeface="Calibri"/>
                        </a:rPr>
                        <a:t>TestRMSE_plain</a:t>
                      </a:r>
                      <a:endParaRPr sz="1400" b="0" u="none" strike="noStrike" cap="none" dirty="0">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4472C4"/>
                    </a:solidFill>
                  </a:tcPr>
                </a:tc>
                <a:extLst>
                  <a:ext uri="{0D108BD9-81ED-4DB2-BD59-A6C34878D82A}">
                    <a16:rowId xmlns:a16="http://schemas.microsoft.com/office/drawing/2014/main" val="10000"/>
                  </a:ext>
                </a:extLst>
              </a:tr>
              <a:tr h="274328">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GPR</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3433.04</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29.74</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1"/>
                  </a:ext>
                </a:extLst>
              </a:tr>
              <a:tr h="274328">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Variational GPR</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1053.88</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30.63</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2"/>
                  </a:ext>
                </a:extLst>
              </a:tr>
              <a:tr h="274328">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GraphSage</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4891.81</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34.15</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3"/>
                  </a:ext>
                </a:extLst>
              </a:tr>
              <a:tr h="274328">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ANN</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141.42</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32.49</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4"/>
                  </a:ext>
                </a:extLst>
              </a:tr>
              <a:tr h="274328">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GCN</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4.22</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tc>
                  <a:txBody>
                    <a:bodyPr/>
                    <a:lstStyle/>
                    <a:p>
                      <a:pPr marL="0" marR="0" lvl="0" indent="0" algn="l" rtl="0">
                        <a:lnSpc>
                          <a:spcPct val="100000"/>
                        </a:lnSpc>
                        <a:spcBef>
                          <a:spcPts val="0"/>
                        </a:spcBef>
                        <a:spcAft>
                          <a:spcPts val="0"/>
                        </a:spcAft>
                        <a:buNone/>
                      </a:pPr>
                      <a:r>
                        <a:rPr lang="en-IN" sz="1400" b="0" u="none" strike="noStrike" cap="none">
                          <a:solidFill>
                            <a:srgbClr val="000000"/>
                          </a:solidFill>
                          <a:latin typeface="Calibri"/>
                          <a:ea typeface="Calibri"/>
                          <a:cs typeface="Calibri"/>
                          <a:sym typeface="Calibri"/>
                        </a:rPr>
                        <a:t>50.8</a:t>
                      </a:r>
                      <a:endParaRPr sz="1400" b="0" u="none" strike="noStrike" cap="none">
                        <a:solidFill>
                          <a:srgbClr val="000000"/>
                        </a:solidFill>
                        <a:latin typeface="Arial"/>
                        <a:ea typeface="Arial"/>
                        <a:cs typeface="Arial"/>
                        <a:sym typeface="Arial"/>
                      </a:endParaRPr>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CFD5E9"/>
                    </a:solidFill>
                  </a:tcPr>
                </a:tc>
                <a:extLst>
                  <a:ext uri="{0D108BD9-81ED-4DB2-BD59-A6C34878D82A}">
                    <a16:rowId xmlns:a16="http://schemas.microsoft.com/office/drawing/2014/main" val="10005"/>
                  </a:ext>
                </a:extLst>
              </a:tr>
              <a:tr h="274328">
                <a:tc>
                  <a:txBody>
                    <a:bodyPr/>
                    <a:lstStyle/>
                    <a:p>
                      <a:pPr marL="0" lvl="0" indent="0" algn="l" rtl="0">
                        <a:spcBef>
                          <a:spcPts val="0"/>
                        </a:spcBef>
                        <a:spcAft>
                          <a:spcPts val="0"/>
                        </a:spcAft>
                        <a:buNone/>
                      </a:pPr>
                      <a:endParaRPr sz="1400" dirty="0"/>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lvl="0" indent="0" algn="l" rtl="0">
                        <a:spcBef>
                          <a:spcPts val="0"/>
                        </a:spcBef>
                        <a:spcAft>
                          <a:spcPts val="0"/>
                        </a:spcAft>
                        <a:buNone/>
                      </a:pPr>
                      <a:endParaRPr sz="1400"/>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tc>
                  <a:txBody>
                    <a:bodyPr/>
                    <a:lstStyle/>
                    <a:p>
                      <a:pPr marL="0" lvl="0" indent="0" algn="l" rtl="0">
                        <a:spcBef>
                          <a:spcPts val="0"/>
                        </a:spcBef>
                        <a:spcAft>
                          <a:spcPts val="0"/>
                        </a:spcAft>
                        <a:buNone/>
                      </a:pPr>
                      <a:endParaRPr sz="1400" dirty="0"/>
                    </a:p>
                  </a:txBody>
                  <a:tcPr marL="68588" marR="68588" marT="34294" marB="34294">
                    <a:lnL w="12225" cap="flat" cmpd="sng">
                      <a:solidFill>
                        <a:srgbClr val="FFFFFF"/>
                      </a:solidFill>
                      <a:prstDash val="solid"/>
                      <a:round/>
                      <a:headEnd type="none" w="sm" len="sm"/>
                      <a:tailEnd type="none" w="sm" len="sm"/>
                    </a:lnL>
                    <a:lnR w="12225" cap="flat" cmpd="sng">
                      <a:solidFill>
                        <a:srgbClr val="FFFFFF"/>
                      </a:solidFill>
                      <a:prstDash val="solid"/>
                      <a:round/>
                      <a:headEnd type="none" w="sm" len="sm"/>
                      <a:tailEnd type="none" w="sm" len="sm"/>
                    </a:lnR>
                    <a:lnT w="12225" cap="flat" cmpd="sng">
                      <a:solidFill>
                        <a:srgbClr val="FFFFFF"/>
                      </a:solidFill>
                      <a:prstDash val="solid"/>
                      <a:round/>
                      <a:headEnd type="none" w="sm" len="sm"/>
                      <a:tailEnd type="none" w="sm" len="sm"/>
                    </a:lnT>
                    <a:lnB w="12225" cap="flat" cmpd="sng">
                      <a:solidFill>
                        <a:srgbClr val="FFFFFF"/>
                      </a:solidFill>
                      <a:prstDash val="solid"/>
                      <a:round/>
                      <a:headEnd type="none" w="sm" len="sm"/>
                      <a:tailEnd type="none" w="sm" len="sm"/>
                    </a:lnB>
                    <a:solidFill>
                      <a:srgbClr val="E8EBF4"/>
                    </a:solidFill>
                  </a:tcPr>
                </a:tc>
                <a:extLst>
                  <a:ext uri="{0D108BD9-81ED-4DB2-BD59-A6C34878D82A}">
                    <a16:rowId xmlns:a16="http://schemas.microsoft.com/office/drawing/2014/main" val="10006"/>
                  </a:ext>
                </a:extLst>
              </a:tr>
            </a:tbl>
          </a:graphicData>
        </a:graphic>
      </p:graphicFrame>
      <p:sp>
        <p:nvSpPr>
          <p:cNvPr id="8" name="Google Shape;120;g1113f4fa40d_0_119">
            <a:extLst>
              <a:ext uri="{FF2B5EF4-FFF2-40B4-BE49-F238E27FC236}">
                <a16:creationId xmlns:a16="http://schemas.microsoft.com/office/drawing/2014/main" id="{702B5EC2-3CC3-4E77-8D25-12DFB46F3B44}"/>
              </a:ext>
            </a:extLst>
          </p:cNvPr>
          <p:cNvSpPr/>
          <p:nvPr/>
        </p:nvSpPr>
        <p:spPr>
          <a:xfrm>
            <a:off x="6096575" y="2149546"/>
            <a:ext cx="971413" cy="899282"/>
          </a:xfrm>
          <a:prstGeom prst="rect">
            <a:avLst/>
          </a:prstGeom>
          <a:noFill/>
          <a:ln w="76200" cap="flat" cmpd="sng">
            <a:solidFill>
              <a:srgbClr val="FF0000"/>
            </a:solidFill>
            <a:prstDash val="solid"/>
            <a:round/>
            <a:headEnd type="none" w="sm" len="sm"/>
            <a:tailEnd type="none" w="sm" len="sm"/>
          </a:ln>
        </p:spPr>
        <p:txBody>
          <a:bodyPr spcFirstLastPara="1" wrap="square" lIns="68569" tIns="68569" rIns="68569" bIns="68569" anchor="ctr" anchorCtr="0">
            <a:noAutofit/>
          </a:bodyPr>
          <a:lstStyle/>
          <a:p>
            <a:endParaRPr sz="1350"/>
          </a:p>
        </p:txBody>
      </p:sp>
      <p:sp>
        <p:nvSpPr>
          <p:cNvPr id="9" name="Google Shape;124;g1113f4fa40d_0_119">
            <a:extLst>
              <a:ext uri="{FF2B5EF4-FFF2-40B4-BE49-F238E27FC236}">
                <a16:creationId xmlns:a16="http://schemas.microsoft.com/office/drawing/2014/main" id="{968EC356-7B50-4C0D-8089-140BFB043DF1}"/>
              </a:ext>
            </a:extLst>
          </p:cNvPr>
          <p:cNvSpPr/>
          <p:nvPr/>
        </p:nvSpPr>
        <p:spPr>
          <a:xfrm>
            <a:off x="4859282" y="3314354"/>
            <a:ext cx="3754984" cy="265897"/>
          </a:xfrm>
          <a:prstGeom prst="rect">
            <a:avLst/>
          </a:prstGeom>
          <a:noFill/>
          <a:ln w="76200" cap="flat" cmpd="sng">
            <a:solidFill>
              <a:srgbClr val="FF0000"/>
            </a:solidFill>
            <a:prstDash val="solid"/>
            <a:round/>
            <a:headEnd type="none" w="sm" len="sm"/>
            <a:tailEnd type="none" w="sm" len="sm"/>
          </a:ln>
        </p:spPr>
        <p:txBody>
          <a:bodyPr spcFirstLastPara="1" wrap="square" lIns="68569" tIns="68569" rIns="68569" bIns="68569" anchor="ctr" anchorCtr="0">
            <a:noAutofit/>
          </a:bodyPr>
          <a:lstStyle/>
          <a:p>
            <a:endParaRPr sz="1350"/>
          </a:p>
        </p:txBody>
      </p:sp>
    </p:spTree>
    <p:extLst>
      <p:ext uri="{BB962C8B-B14F-4D97-AF65-F5344CB8AC3E}">
        <p14:creationId xmlns:p14="http://schemas.microsoft.com/office/powerpoint/2010/main" val="1871196494"/>
      </p:ext>
    </p:extLst>
  </p:cSld>
  <p:clrMapOvr>
    <a:masterClrMapping/>
  </p:clrMapOvr>
  <mc:AlternateContent xmlns:mc="http://schemas.openxmlformats.org/markup-compatibility/2006" xmlns:p14="http://schemas.microsoft.com/office/powerpoint/2010/main">
    <mc:Choice Requires="p14">
      <p:transition spd="slow" p14:dur="2000" advTm="41968"/>
    </mc:Choice>
    <mc:Fallback xmlns="">
      <p:transition spd="slow" advTm="41968"/>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5818" y="0"/>
            <a:ext cx="7472363" cy="51435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0"/>
            <a:ext cx="7461504" cy="51435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bject 2"/>
          <p:cNvSpPr txBox="1">
            <a:spLocks noGrp="1"/>
          </p:cNvSpPr>
          <p:nvPr>
            <p:ph type="title"/>
          </p:nvPr>
        </p:nvSpPr>
        <p:spPr>
          <a:xfrm>
            <a:off x="1143002" y="1499711"/>
            <a:ext cx="6858000" cy="2073021"/>
          </a:xfrm>
          <a:prstGeom prst="rect">
            <a:avLst/>
          </a:prstGeom>
        </p:spPr>
        <p:txBody>
          <a:bodyPr vert="horz" lIns="91440" tIns="45720" rIns="91440" bIns="45720" rtlCol="0" anchor="ctr">
            <a:normAutofit/>
          </a:bodyPr>
          <a:lstStyle/>
          <a:p>
            <a:pPr marL="12700" algn="ctr" rtl="0">
              <a:lnSpc>
                <a:spcPct val="90000"/>
              </a:lnSpc>
              <a:spcBef>
                <a:spcPct val="0"/>
              </a:spcBef>
            </a:pPr>
            <a:r>
              <a:rPr lang="en-US" sz="5400" kern="1200" spc="-10">
                <a:solidFill>
                  <a:schemeClr val="tx1"/>
                </a:solidFill>
                <a:latin typeface="+mj-lt"/>
                <a:ea typeface="+mj-ea"/>
                <a:cs typeface="+mj-cs"/>
              </a:rPr>
              <a:t>Thank</a:t>
            </a:r>
            <a:r>
              <a:rPr lang="en-US" sz="5400" kern="1200" spc="-145">
                <a:solidFill>
                  <a:schemeClr val="tx1"/>
                </a:solidFill>
                <a:latin typeface="+mj-lt"/>
                <a:ea typeface="+mj-ea"/>
                <a:cs typeface="+mj-cs"/>
              </a:rPr>
              <a:t> </a:t>
            </a:r>
            <a:r>
              <a:rPr lang="en-US" sz="5400" kern="1200" spc="-90">
                <a:solidFill>
                  <a:schemeClr val="tx1"/>
                </a:solidFill>
                <a:latin typeface="+mj-lt"/>
                <a:ea typeface="+mj-ea"/>
                <a:cs typeface="+mj-cs"/>
              </a:rPr>
              <a:t>You!</a:t>
            </a:r>
            <a:endParaRPr lang="en-US" sz="5400" kern="120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88920" y="4143589"/>
            <a:ext cx="3566160" cy="205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0B29A-C948-43C7-97A8-49637C16DCAB}"/>
              </a:ext>
            </a:extLst>
          </p:cNvPr>
          <p:cNvSpPr>
            <a:spLocks noGrp="1"/>
          </p:cNvSpPr>
          <p:nvPr>
            <p:ph type="title"/>
          </p:nvPr>
        </p:nvSpPr>
        <p:spPr>
          <a:xfrm>
            <a:off x="181706" y="209550"/>
            <a:ext cx="8374551" cy="384721"/>
          </a:xfrm>
        </p:spPr>
        <p:txBody>
          <a:bodyPr/>
          <a:lstStyle/>
          <a:p>
            <a:r>
              <a:rPr lang="en-IN" dirty="0"/>
              <a:t>References</a:t>
            </a:r>
            <a:endParaRPr lang="en-CA" dirty="0"/>
          </a:p>
        </p:txBody>
      </p:sp>
      <p:sp>
        <p:nvSpPr>
          <p:cNvPr id="3" name="Text Placeholder 2">
            <a:extLst>
              <a:ext uri="{FF2B5EF4-FFF2-40B4-BE49-F238E27FC236}">
                <a16:creationId xmlns:a16="http://schemas.microsoft.com/office/drawing/2014/main" id="{B44B298F-AEDB-4E79-9D56-70E52620551E}"/>
              </a:ext>
            </a:extLst>
          </p:cNvPr>
          <p:cNvSpPr>
            <a:spLocks noGrp="1"/>
          </p:cNvSpPr>
          <p:nvPr>
            <p:ph type="body" idx="1"/>
          </p:nvPr>
        </p:nvSpPr>
        <p:spPr>
          <a:xfrm>
            <a:off x="397514" y="971550"/>
            <a:ext cx="7942933" cy="3484167"/>
          </a:xfrm>
        </p:spPr>
        <p:txBody>
          <a:bodyPr/>
          <a:lstStyle/>
          <a:p>
            <a:pPr marL="285750" indent="-285750">
              <a:lnSpc>
                <a:spcPct val="150000"/>
              </a:lnSpc>
              <a:buFont typeface="Arial" panose="020B0604020202020204" pitchFamily="34" charset="0"/>
              <a:buChar char="•"/>
            </a:pPr>
            <a:r>
              <a:rPr lang="nl-NL" sz="1400" dirty="0">
                <a:hlinkClick r:id="rId3"/>
              </a:rPr>
              <a:t>https://github.com/facebookresearch/CrypTen</a:t>
            </a:r>
            <a:endParaRPr lang="nl-NL" sz="1400" dirty="0"/>
          </a:p>
          <a:p>
            <a:pPr marL="285750" indent="-285750">
              <a:lnSpc>
                <a:spcPct val="150000"/>
              </a:lnSpc>
              <a:buFont typeface="Arial" panose="020B0604020202020204" pitchFamily="34" charset="0"/>
              <a:buChar char="•"/>
            </a:pPr>
            <a:r>
              <a:rPr lang="nl-NL" sz="1400" dirty="0">
                <a:hlinkClick r:id="rId4"/>
              </a:rPr>
              <a:t>h</a:t>
            </a:r>
            <a:r>
              <a:rPr lang="en-US" sz="1400" dirty="0">
                <a:hlinkClick r:id="rId4"/>
              </a:rPr>
              <a:t>ttps://github.com/cornellius-gp/gpytorch</a:t>
            </a:r>
            <a:endParaRPr lang="en-US" sz="1400" dirty="0"/>
          </a:p>
          <a:p>
            <a:pPr marL="285750" indent="-285750">
              <a:lnSpc>
                <a:spcPct val="150000"/>
              </a:lnSpc>
              <a:buFont typeface="Arial" panose="020B0604020202020204" pitchFamily="34" charset="0"/>
              <a:buChar char="•"/>
            </a:pPr>
            <a:r>
              <a:rPr lang="en-CA" sz="1400" dirty="0">
                <a:hlinkClick r:id="rId5"/>
              </a:rPr>
              <a:t>https://dl.acm.org/doi/pdf/10.1145/3411501.3419432</a:t>
            </a:r>
            <a:endParaRPr lang="nl-NL" sz="1400" dirty="0"/>
          </a:p>
          <a:p>
            <a:pPr marL="285750" indent="-285750">
              <a:lnSpc>
                <a:spcPct val="150000"/>
              </a:lnSpc>
              <a:buFont typeface="Arial" panose="020B0604020202020204" pitchFamily="34" charset="0"/>
              <a:buChar char="•"/>
            </a:pPr>
            <a:r>
              <a:rPr lang="en-CA" sz="1400" dirty="0">
                <a:hlinkClick r:id="rId6"/>
              </a:rPr>
              <a:t>http://www.gaussianprocess.org/gpml/chapters/RW2.pdf</a:t>
            </a:r>
            <a:endParaRPr lang="en-CA" sz="1400" dirty="0"/>
          </a:p>
          <a:p>
            <a:pPr marL="285750" indent="-285750">
              <a:lnSpc>
                <a:spcPct val="150000"/>
              </a:lnSpc>
              <a:buFont typeface="Arial" panose="020B0604020202020204" pitchFamily="34" charset="0"/>
              <a:buChar char="•"/>
            </a:pPr>
            <a:r>
              <a:rPr lang="en-CA" sz="1400" dirty="0">
                <a:hlinkClick r:id="rId7"/>
              </a:rPr>
              <a:t>https://en.wikipedia.org/wiki/Inverse-variance\_weighting</a:t>
            </a:r>
            <a:endParaRPr lang="en-CA" sz="1400" dirty="0"/>
          </a:p>
          <a:p>
            <a:pPr marL="285750" indent="-285750">
              <a:lnSpc>
                <a:spcPct val="150000"/>
              </a:lnSpc>
              <a:buFont typeface="Arial" panose="020B0604020202020204" pitchFamily="34" charset="0"/>
              <a:buChar char="•"/>
            </a:pPr>
            <a:r>
              <a:rPr lang="en-CA" sz="1400" dirty="0">
                <a:hlinkClick r:id="rId8"/>
              </a:rPr>
              <a:t>https://eprint.iacr.org/2020/300.pdf</a:t>
            </a:r>
            <a:endParaRPr lang="en-CA" sz="1400" dirty="0"/>
          </a:p>
          <a:p>
            <a:pPr marL="285750" indent="-285750">
              <a:lnSpc>
                <a:spcPct val="150000"/>
              </a:lnSpc>
              <a:buFont typeface="Arial" panose="020B0604020202020204" pitchFamily="34" charset="0"/>
              <a:buChar char="•"/>
            </a:pPr>
            <a:r>
              <a:rPr lang="en-CA" sz="1400" dirty="0">
                <a:hlinkClick r:id="rId9"/>
              </a:rPr>
              <a:t>https://dl.acm.org/doi/pdf/10.5555/1882723.1882737</a:t>
            </a:r>
            <a:endParaRPr lang="en-CA" sz="1400" dirty="0"/>
          </a:p>
          <a:p>
            <a:pPr marL="285750" indent="-285750">
              <a:lnSpc>
                <a:spcPct val="150000"/>
              </a:lnSpc>
              <a:buFont typeface="Arial" panose="020B0604020202020204" pitchFamily="34" charset="0"/>
              <a:buChar char="•"/>
            </a:pPr>
            <a:r>
              <a:rPr lang="en-CA" sz="1400" dirty="0">
                <a:hlinkClick r:id="rId10"/>
              </a:rPr>
              <a:t>https://timesofindia.indiatimes.com/city/delhi/iit-team-to-mount-devices-on-200-cluster-buses-to-check-air-pollution/articleshow/69965333.cms</a:t>
            </a:r>
            <a:endParaRPr lang="en-CA" sz="1400" dirty="0"/>
          </a:p>
          <a:p>
            <a:pPr marL="285750" indent="-285750">
              <a:lnSpc>
                <a:spcPct val="150000"/>
              </a:lnSpc>
              <a:buFont typeface="Arial" panose="020B0604020202020204" pitchFamily="34" charset="0"/>
              <a:buChar char="•"/>
            </a:pPr>
            <a:r>
              <a:rPr lang="en-CA" sz="1400" b="0" i="0" u="sng" strike="noStrike" dirty="0">
                <a:solidFill>
                  <a:srgbClr val="1155CC"/>
                </a:solidFill>
                <a:effectLst/>
                <a:latin typeface="Arial" panose="020B0604020202020204" pitchFamily="34" charset="0"/>
                <a:hlinkClick r:id="rId11"/>
              </a:rPr>
              <a:t>https://journals.plos.org/plosone/article?id=10.1371/journal.pone.0174959</a:t>
            </a:r>
            <a:endParaRPr lang="en-CA" sz="1400" b="0" i="0" u="sng" strike="noStrike" dirty="0">
              <a:solidFill>
                <a:srgbClr val="1155CC"/>
              </a:solidFill>
              <a:effectLst/>
              <a:latin typeface="Arial" panose="020B0604020202020204" pitchFamily="34" charset="0"/>
            </a:endParaRPr>
          </a:p>
          <a:p>
            <a:pPr marL="285750" indent="-285750" rtl="0">
              <a:spcBef>
                <a:spcPts val="0"/>
              </a:spcBef>
              <a:spcAft>
                <a:spcPts val="0"/>
              </a:spcAft>
              <a:buFont typeface="Arial" panose="020B0604020202020204" pitchFamily="34" charset="0"/>
              <a:buChar char="•"/>
            </a:pPr>
            <a:r>
              <a:rPr lang="en-CA" sz="1400" b="0" i="0" u="sng" strike="noStrike" dirty="0">
                <a:solidFill>
                  <a:srgbClr val="1155CC"/>
                </a:solidFill>
                <a:effectLst/>
                <a:latin typeface="Arial" panose="020B0604020202020204" pitchFamily="34" charset="0"/>
                <a:hlinkClick r:id="rId12"/>
              </a:rPr>
              <a:t>https://github.com/jair-jr/driverBehaviorDataset</a:t>
            </a:r>
            <a:endParaRPr lang="en-CA" sz="1400" b="0" dirty="0">
              <a:effectLst/>
            </a:endParaRPr>
          </a:p>
          <a:p>
            <a:br>
              <a:rPr lang="en-CA" dirty="0"/>
            </a:br>
            <a:endParaRPr lang="en-CA" dirty="0"/>
          </a:p>
          <a:p>
            <a:endParaRPr lang="en-CA" dirty="0"/>
          </a:p>
        </p:txBody>
      </p:sp>
    </p:spTree>
    <p:extLst>
      <p:ext uri="{BB962C8B-B14F-4D97-AF65-F5344CB8AC3E}">
        <p14:creationId xmlns:p14="http://schemas.microsoft.com/office/powerpoint/2010/main" val="357937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3024" y="55598"/>
            <a:ext cx="1304290" cy="409575"/>
          </a:xfrm>
          <a:prstGeom prst="rect">
            <a:avLst/>
          </a:prstGeom>
        </p:spPr>
        <p:txBody>
          <a:bodyPr vert="horz" wrap="square" lIns="0" tIns="15240" rIns="0" bIns="0" rtlCol="0">
            <a:spAutoFit/>
          </a:bodyPr>
          <a:lstStyle/>
          <a:p>
            <a:pPr marL="12700">
              <a:lnSpc>
                <a:spcPct val="100000"/>
              </a:lnSpc>
              <a:spcBef>
                <a:spcPts val="120"/>
              </a:spcBef>
            </a:pPr>
            <a:r>
              <a:rPr spc="5" dirty="0"/>
              <a:t>Prac2PC</a:t>
            </a:r>
          </a:p>
        </p:txBody>
      </p:sp>
      <p:sp>
        <p:nvSpPr>
          <p:cNvPr id="3" name="object 3"/>
          <p:cNvSpPr txBox="1"/>
          <p:nvPr/>
        </p:nvSpPr>
        <p:spPr>
          <a:xfrm>
            <a:off x="384724" y="893754"/>
            <a:ext cx="7762875" cy="139700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Arial"/>
                <a:cs typeface="Arial"/>
              </a:rPr>
              <a:t>Key</a:t>
            </a:r>
            <a:r>
              <a:rPr sz="1800" spc="-15" dirty="0">
                <a:solidFill>
                  <a:srgbClr val="595959"/>
                </a:solidFill>
                <a:latin typeface="Arial"/>
                <a:cs typeface="Arial"/>
              </a:rPr>
              <a:t> </a:t>
            </a:r>
            <a:r>
              <a:rPr sz="1800" spc="-5" dirty="0">
                <a:solidFill>
                  <a:srgbClr val="595959"/>
                </a:solidFill>
                <a:latin typeface="Arial"/>
                <a:cs typeface="Arial"/>
              </a:rPr>
              <a:t>points:</a:t>
            </a:r>
            <a:endParaRPr sz="1800">
              <a:latin typeface="Arial"/>
              <a:cs typeface="Arial"/>
            </a:endParaRPr>
          </a:p>
          <a:p>
            <a:pPr marL="469900" indent="-336550">
              <a:lnSpc>
                <a:spcPct val="100000"/>
              </a:lnSpc>
              <a:buClr>
                <a:srgbClr val="000000"/>
              </a:buClr>
              <a:buSzPct val="77777"/>
              <a:buChar char="●"/>
              <a:tabLst>
                <a:tab pos="469265" algn="l"/>
                <a:tab pos="469900" algn="l"/>
              </a:tabLst>
            </a:pPr>
            <a:r>
              <a:rPr sz="1800" spc="-5" dirty="0">
                <a:solidFill>
                  <a:srgbClr val="595959"/>
                </a:solidFill>
                <a:latin typeface="Arial"/>
                <a:cs typeface="Arial"/>
              </a:rPr>
              <a:t>based on </a:t>
            </a:r>
            <a:r>
              <a:rPr sz="1800" spc="-40" dirty="0">
                <a:solidFill>
                  <a:srgbClr val="595959"/>
                </a:solidFill>
                <a:latin typeface="Arial"/>
                <a:cs typeface="Arial"/>
              </a:rPr>
              <a:t>Yao’s </a:t>
            </a:r>
            <a:r>
              <a:rPr sz="1800" spc="-5" dirty="0">
                <a:solidFill>
                  <a:srgbClr val="595959"/>
                </a:solidFill>
                <a:latin typeface="Arial"/>
                <a:cs typeface="Arial"/>
              </a:rPr>
              <a:t>garbled </a:t>
            </a:r>
            <a:r>
              <a:rPr sz="1800" dirty="0">
                <a:solidFill>
                  <a:srgbClr val="595959"/>
                </a:solidFill>
                <a:latin typeface="Arial"/>
                <a:cs typeface="Arial"/>
              </a:rPr>
              <a:t>circuit </a:t>
            </a:r>
            <a:r>
              <a:rPr sz="1800" spc="-5" dirty="0">
                <a:solidFill>
                  <a:srgbClr val="595959"/>
                </a:solidFill>
                <a:latin typeface="Arial"/>
                <a:cs typeface="Arial"/>
              </a:rPr>
              <a:t>and oblivious transfer</a:t>
            </a:r>
            <a:r>
              <a:rPr sz="1800" spc="-20" dirty="0">
                <a:solidFill>
                  <a:srgbClr val="595959"/>
                </a:solidFill>
                <a:latin typeface="Arial"/>
                <a:cs typeface="Arial"/>
              </a:rPr>
              <a:t> </a:t>
            </a:r>
            <a:r>
              <a:rPr sz="1800" dirty="0">
                <a:solidFill>
                  <a:srgbClr val="595959"/>
                </a:solidFill>
                <a:latin typeface="Arial"/>
                <a:cs typeface="Arial"/>
              </a:rPr>
              <a:t>(2PC)</a:t>
            </a:r>
            <a:endParaRPr sz="1800">
              <a:latin typeface="Arial"/>
              <a:cs typeface="Arial"/>
            </a:endParaRPr>
          </a:p>
          <a:p>
            <a:pPr marL="469900" indent="-336550">
              <a:lnSpc>
                <a:spcPct val="100000"/>
              </a:lnSpc>
              <a:buClr>
                <a:srgbClr val="000000"/>
              </a:buClr>
              <a:buSzPct val="77777"/>
              <a:buChar char="●"/>
              <a:tabLst>
                <a:tab pos="469265" algn="l"/>
                <a:tab pos="469900" algn="l"/>
              </a:tabLst>
            </a:pPr>
            <a:r>
              <a:rPr sz="1800" dirty="0">
                <a:solidFill>
                  <a:srgbClr val="595959"/>
                </a:solidFill>
                <a:latin typeface="Arial"/>
                <a:cs typeface="Arial"/>
              </a:rPr>
              <a:t>a client could </a:t>
            </a:r>
            <a:r>
              <a:rPr sz="1800" spc="-5" dirty="0">
                <a:solidFill>
                  <a:srgbClr val="595959"/>
                </a:solidFill>
                <a:latin typeface="Arial"/>
                <a:cs typeface="Arial"/>
              </a:rPr>
              <a:t>ask queries from only </a:t>
            </a:r>
            <a:r>
              <a:rPr sz="1800" dirty="0">
                <a:solidFill>
                  <a:srgbClr val="595959"/>
                </a:solidFill>
                <a:latin typeface="Arial"/>
                <a:cs typeface="Arial"/>
              </a:rPr>
              <a:t>a single</a:t>
            </a:r>
            <a:r>
              <a:rPr sz="1800" spc="-105" dirty="0">
                <a:solidFill>
                  <a:srgbClr val="595959"/>
                </a:solidFill>
                <a:latin typeface="Arial"/>
                <a:cs typeface="Arial"/>
              </a:rPr>
              <a:t> </a:t>
            </a:r>
            <a:r>
              <a:rPr sz="1800" dirty="0">
                <a:solidFill>
                  <a:srgbClr val="595959"/>
                </a:solidFill>
                <a:latin typeface="Arial"/>
                <a:cs typeface="Arial"/>
              </a:rPr>
              <a:t>server</a:t>
            </a:r>
            <a:endParaRPr sz="1800">
              <a:latin typeface="Arial"/>
              <a:cs typeface="Arial"/>
            </a:endParaRPr>
          </a:p>
          <a:p>
            <a:pPr marL="469900" indent="-336550">
              <a:lnSpc>
                <a:spcPct val="100000"/>
              </a:lnSpc>
              <a:buClr>
                <a:srgbClr val="000000"/>
              </a:buClr>
              <a:buSzPct val="77777"/>
              <a:buChar char="●"/>
              <a:tabLst>
                <a:tab pos="469265" algn="l"/>
                <a:tab pos="469900" algn="l"/>
              </a:tabLst>
            </a:pPr>
            <a:r>
              <a:rPr sz="1800" dirty="0">
                <a:solidFill>
                  <a:srgbClr val="595959"/>
                </a:solidFill>
                <a:latin typeface="Arial"/>
                <a:cs typeface="Arial"/>
              </a:rPr>
              <a:t>server </a:t>
            </a:r>
            <a:r>
              <a:rPr sz="1800" spc="-5" dirty="0">
                <a:solidFill>
                  <a:srgbClr val="595959"/>
                </a:solidFill>
                <a:latin typeface="Arial"/>
                <a:cs typeface="Arial"/>
              </a:rPr>
              <a:t>only performed interpolation on its own</a:t>
            </a:r>
            <a:r>
              <a:rPr sz="1800" spc="-80" dirty="0">
                <a:solidFill>
                  <a:srgbClr val="595959"/>
                </a:solidFill>
                <a:latin typeface="Arial"/>
                <a:cs typeface="Arial"/>
              </a:rPr>
              <a:t> </a:t>
            </a:r>
            <a:r>
              <a:rPr sz="1800" spc="-5" dirty="0">
                <a:solidFill>
                  <a:srgbClr val="595959"/>
                </a:solidFill>
                <a:latin typeface="Arial"/>
                <a:cs typeface="Arial"/>
              </a:rPr>
              <a:t>data</a:t>
            </a:r>
            <a:endParaRPr sz="1800">
              <a:latin typeface="Arial"/>
              <a:cs typeface="Arial"/>
            </a:endParaRPr>
          </a:p>
          <a:p>
            <a:pPr marL="469900" indent="-336550">
              <a:lnSpc>
                <a:spcPct val="100000"/>
              </a:lnSpc>
              <a:buClr>
                <a:srgbClr val="000000"/>
              </a:buClr>
              <a:buSzPct val="77777"/>
              <a:buChar char="●"/>
              <a:tabLst>
                <a:tab pos="469265" algn="l"/>
                <a:tab pos="469900" algn="l"/>
              </a:tabLst>
            </a:pPr>
            <a:r>
              <a:rPr sz="1800" spc="-5" dirty="0">
                <a:solidFill>
                  <a:srgbClr val="595959"/>
                </a:solidFill>
                <a:latin typeface="Arial"/>
                <a:cs typeface="Arial"/>
              </a:rPr>
              <a:t>queries accurate only in areas where one </a:t>
            </a:r>
            <a:r>
              <a:rPr sz="1800" dirty="0">
                <a:solidFill>
                  <a:srgbClr val="595959"/>
                </a:solidFill>
                <a:latin typeface="Arial"/>
                <a:cs typeface="Arial"/>
              </a:rPr>
              <a:t>cab company's </a:t>
            </a:r>
            <a:r>
              <a:rPr sz="1800" spc="-5" dirty="0">
                <a:solidFill>
                  <a:srgbClr val="595959"/>
                </a:solidFill>
                <a:latin typeface="Arial"/>
                <a:cs typeface="Arial"/>
              </a:rPr>
              <a:t>fleet is</a:t>
            </a:r>
            <a:r>
              <a:rPr sz="1800" spc="-70" dirty="0">
                <a:solidFill>
                  <a:srgbClr val="595959"/>
                </a:solidFill>
                <a:latin typeface="Arial"/>
                <a:cs typeface="Arial"/>
              </a:rPr>
              <a:t> </a:t>
            </a:r>
            <a:r>
              <a:rPr sz="1800" spc="-5" dirty="0">
                <a:solidFill>
                  <a:srgbClr val="595959"/>
                </a:solidFill>
                <a:latin typeface="Arial"/>
                <a:cs typeface="Arial"/>
              </a:rPr>
              <a:t>located</a:t>
            </a:r>
            <a:endParaRPr sz="1800">
              <a:latin typeface="Arial"/>
              <a:cs typeface="Arial"/>
            </a:endParaRPr>
          </a:p>
        </p:txBody>
      </p:sp>
      <p:grpSp>
        <p:nvGrpSpPr>
          <p:cNvPr id="4" name="object 4"/>
          <p:cNvGrpSpPr/>
          <p:nvPr/>
        </p:nvGrpSpPr>
        <p:grpSpPr>
          <a:xfrm>
            <a:off x="2286000" y="3305524"/>
            <a:ext cx="1390015" cy="1270635"/>
            <a:chOff x="2252533" y="3304380"/>
            <a:chExt cx="1390015" cy="1270635"/>
          </a:xfrm>
        </p:grpSpPr>
        <p:sp>
          <p:nvSpPr>
            <p:cNvPr id="5" name="object 5"/>
            <p:cNvSpPr/>
            <p:nvPr/>
          </p:nvSpPr>
          <p:spPr>
            <a:xfrm>
              <a:off x="2266810" y="3318675"/>
              <a:ext cx="543560" cy="501650"/>
            </a:xfrm>
            <a:custGeom>
              <a:avLst/>
              <a:gdLst/>
              <a:ahLst/>
              <a:cxnLst/>
              <a:rect l="l" t="t" r="r" b="b"/>
              <a:pathLst>
                <a:path w="543560" h="501650">
                  <a:moveTo>
                    <a:pt x="543306" y="0"/>
                  </a:moveTo>
                  <a:lnTo>
                    <a:pt x="271653" y="0"/>
                  </a:lnTo>
                  <a:lnTo>
                    <a:pt x="0" y="0"/>
                  </a:lnTo>
                  <a:lnTo>
                    <a:pt x="0" y="247802"/>
                  </a:lnTo>
                  <a:lnTo>
                    <a:pt x="0" y="501497"/>
                  </a:lnTo>
                  <a:lnTo>
                    <a:pt x="271653" y="501497"/>
                  </a:lnTo>
                  <a:lnTo>
                    <a:pt x="543306" y="501497"/>
                  </a:lnTo>
                  <a:lnTo>
                    <a:pt x="543306" y="247802"/>
                  </a:lnTo>
                  <a:lnTo>
                    <a:pt x="543306" y="0"/>
                  </a:lnTo>
                  <a:close/>
                </a:path>
              </a:pathLst>
            </a:custGeom>
            <a:solidFill>
              <a:srgbClr val="000000"/>
            </a:solidFill>
          </p:spPr>
          <p:txBody>
            <a:bodyPr wrap="square" lIns="0" tIns="0" rIns="0" bIns="0" rtlCol="0"/>
            <a:lstStyle/>
            <a:p>
              <a:endParaRPr/>
            </a:p>
          </p:txBody>
        </p:sp>
        <p:sp>
          <p:nvSpPr>
            <p:cNvPr id="6" name="object 6"/>
            <p:cNvSpPr/>
            <p:nvPr/>
          </p:nvSpPr>
          <p:spPr>
            <a:xfrm>
              <a:off x="3081756" y="3318675"/>
              <a:ext cx="546735" cy="248285"/>
            </a:xfrm>
            <a:custGeom>
              <a:avLst/>
              <a:gdLst/>
              <a:ahLst/>
              <a:cxnLst/>
              <a:rect l="l" t="t" r="r" b="b"/>
              <a:pathLst>
                <a:path w="546735" h="248285">
                  <a:moveTo>
                    <a:pt x="546176" y="0"/>
                  </a:moveTo>
                  <a:lnTo>
                    <a:pt x="271653" y="0"/>
                  </a:lnTo>
                  <a:lnTo>
                    <a:pt x="0" y="0"/>
                  </a:lnTo>
                  <a:lnTo>
                    <a:pt x="0" y="247802"/>
                  </a:lnTo>
                  <a:lnTo>
                    <a:pt x="271653" y="247802"/>
                  </a:lnTo>
                  <a:lnTo>
                    <a:pt x="546176" y="247802"/>
                  </a:lnTo>
                  <a:lnTo>
                    <a:pt x="546176" y="0"/>
                  </a:lnTo>
                  <a:close/>
                </a:path>
              </a:pathLst>
            </a:custGeom>
            <a:solidFill>
              <a:srgbClr val="B6B6B6"/>
            </a:solidFill>
          </p:spPr>
          <p:txBody>
            <a:bodyPr wrap="square" lIns="0" tIns="0" rIns="0" bIns="0" rtlCol="0"/>
            <a:lstStyle/>
            <a:p>
              <a:endParaRPr/>
            </a:p>
          </p:txBody>
        </p:sp>
        <p:sp>
          <p:nvSpPr>
            <p:cNvPr id="7" name="object 7"/>
            <p:cNvSpPr/>
            <p:nvPr/>
          </p:nvSpPr>
          <p:spPr>
            <a:xfrm>
              <a:off x="2810119" y="3566467"/>
              <a:ext cx="271780" cy="254000"/>
            </a:xfrm>
            <a:custGeom>
              <a:avLst/>
              <a:gdLst/>
              <a:ahLst/>
              <a:cxnLst/>
              <a:rect l="l" t="t" r="r" b="b"/>
              <a:pathLst>
                <a:path w="271780" h="254000">
                  <a:moveTo>
                    <a:pt x="271649" y="253699"/>
                  </a:moveTo>
                  <a:lnTo>
                    <a:pt x="0" y="253699"/>
                  </a:lnTo>
                  <a:lnTo>
                    <a:pt x="0" y="0"/>
                  </a:lnTo>
                  <a:lnTo>
                    <a:pt x="271649" y="0"/>
                  </a:lnTo>
                  <a:lnTo>
                    <a:pt x="271649" y="253699"/>
                  </a:lnTo>
                  <a:close/>
                </a:path>
              </a:pathLst>
            </a:custGeom>
            <a:solidFill>
              <a:srgbClr val="000000"/>
            </a:solidFill>
          </p:spPr>
          <p:txBody>
            <a:bodyPr wrap="square" lIns="0" tIns="0" rIns="0" bIns="0" rtlCol="0"/>
            <a:lstStyle/>
            <a:p>
              <a:endParaRPr/>
            </a:p>
          </p:txBody>
        </p:sp>
        <p:sp>
          <p:nvSpPr>
            <p:cNvPr id="8" name="object 8"/>
            <p:cNvSpPr/>
            <p:nvPr/>
          </p:nvSpPr>
          <p:spPr>
            <a:xfrm>
              <a:off x="3081756" y="3566477"/>
              <a:ext cx="546735" cy="254000"/>
            </a:xfrm>
            <a:custGeom>
              <a:avLst/>
              <a:gdLst/>
              <a:ahLst/>
              <a:cxnLst/>
              <a:rect l="l" t="t" r="r" b="b"/>
              <a:pathLst>
                <a:path w="546735" h="254000">
                  <a:moveTo>
                    <a:pt x="546176" y="0"/>
                  </a:moveTo>
                  <a:lnTo>
                    <a:pt x="271653" y="0"/>
                  </a:lnTo>
                  <a:lnTo>
                    <a:pt x="0" y="0"/>
                  </a:lnTo>
                  <a:lnTo>
                    <a:pt x="0" y="253695"/>
                  </a:lnTo>
                  <a:lnTo>
                    <a:pt x="271653" y="253695"/>
                  </a:lnTo>
                  <a:lnTo>
                    <a:pt x="546176" y="253695"/>
                  </a:lnTo>
                  <a:lnTo>
                    <a:pt x="546176" y="0"/>
                  </a:lnTo>
                  <a:close/>
                </a:path>
              </a:pathLst>
            </a:custGeom>
            <a:solidFill>
              <a:srgbClr val="B6B6B6"/>
            </a:solidFill>
          </p:spPr>
          <p:txBody>
            <a:bodyPr wrap="square" lIns="0" tIns="0" rIns="0" bIns="0" rtlCol="0"/>
            <a:lstStyle/>
            <a:p>
              <a:endParaRPr/>
            </a:p>
          </p:txBody>
        </p:sp>
        <p:sp>
          <p:nvSpPr>
            <p:cNvPr id="9" name="object 9"/>
            <p:cNvSpPr/>
            <p:nvPr/>
          </p:nvSpPr>
          <p:spPr>
            <a:xfrm>
              <a:off x="2266810" y="3820172"/>
              <a:ext cx="1361440" cy="504825"/>
            </a:xfrm>
            <a:custGeom>
              <a:avLst/>
              <a:gdLst/>
              <a:ahLst/>
              <a:cxnLst/>
              <a:rect l="l" t="t" r="r" b="b"/>
              <a:pathLst>
                <a:path w="1361439" h="504825">
                  <a:moveTo>
                    <a:pt x="1361122" y="250723"/>
                  </a:moveTo>
                  <a:lnTo>
                    <a:pt x="1086599" y="250723"/>
                  </a:lnTo>
                  <a:lnTo>
                    <a:pt x="814946" y="250723"/>
                  </a:lnTo>
                  <a:lnTo>
                    <a:pt x="814946" y="0"/>
                  </a:lnTo>
                  <a:lnTo>
                    <a:pt x="543306" y="0"/>
                  </a:lnTo>
                  <a:lnTo>
                    <a:pt x="271653" y="0"/>
                  </a:lnTo>
                  <a:lnTo>
                    <a:pt x="0" y="0"/>
                  </a:lnTo>
                  <a:lnTo>
                    <a:pt x="0" y="250723"/>
                  </a:lnTo>
                  <a:lnTo>
                    <a:pt x="0" y="504431"/>
                  </a:lnTo>
                  <a:lnTo>
                    <a:pt x="271653" y="504431"/>
                  </a:lnTo>
                  <a:lnTo>
                    <a:pt x="271653" y="250723"/>
                  </a:lnTo>
                  <a:lnTo>
                    <a:pt x="543306" y="250723"/>
                  </a:lnTo>
                  <a:lnTo>
                    <a:pt x="543306" y="504431"/>
                  </a:lnTo>
                  <a:lnTo>
                    <a:pt x="814946" y="504431"/>
                  </a:lnTo>
                  <a:lnTo>
                    <a:pt x="1086599" y="504431"/>
                  </a:lnTo>
                  <a:lnTo>
                    <a:pt x="1361122" y="504431"/>
                  </a:lnTo>
                  <a:lnTo>
                    <a:pt x="1361122" y="250723"/>
                  </a:lnTo>
                  <a:close/>
                </a:path>
              </a:pathLst>
            </a:custGeom>
            <a:solidFill>
              <a:srgbClr val="000000"/>
            </a:solidFill>
          </p:spPr>
          <p:txBody>
            <a:bodyPr wrap="square" lIns="0" tIns="0" rIns="0" bIns="0" rtlCol="0"/>
            <a:lstStyle/>
            <a:p>
              <a:endParaRPr/>
            </a:p>
          </p:txBody>
        </p:sp>
        <p:sp>
          <p:nvSpPr>
            <p:cNvPr id="10" name="object 10"/>
            <p:cNvSpPr/>
            <p:nvPr/>
          </p:nvSpPr>
          <p:spPr>
            <a:xfrm>
              <a:off x="2266810" y="4324603"/>
              <a:ext cx="815340" cy="236220"/>
            </a:xfrm>
            <a:custGeom>
              <a:avLst/>
              <a:gdLst/>
              <a:ahLst/>
              <a:cxnLst/>
              <a:rect l="l" t="t" r="r" b="b"/>
              <a:pathLst>
                <a:path w="815339" h="236220">
                  <a:moveTo>
                    <a:pt x="814946" y="0"/>
                  </a:moveTo>
                  <a:lnTo>
                    <a:pt x="543306" y="0"/>
                  </a:lnTo>
                  <a:lnTo>
                    <a:pt x="271653" y="0"/>
                  </a:lnTo>
                  <a:lnTo>
                    <a:pt x="0" y="0"/>
                  </a:lnTo>
                  <a:lnTo>
                    <a:pt x="0" y="235991"/>
                  </a:lnTo>
                  <a:lnTo>
                    <a:pt x="271653" y="235991"/>
                  </a:lnTo>
                  <a:lnTo>
                    <a:pt x="543306" y="235991"/>
                  </a:lnTo>
                  <a:lnTo>
                    <a:pt x="814946" y="235991"/>
                  </a:lnTo>
                  <a:lnTo>
                    <a:pt x="814946" y="0"/>
                  </a:lnTo>
                  <a:close/>
                </a:path>
              </a:pathLst>
            </a:custGeom>
            <a:solidFill>
              <a:srgbClr val="B6B6B6"/>
            </a:solidFill>
          </p:spPr>
          <p:txBody>
            <a:bodyPr wrap="square" lIns="0" tIns="0" rIns="0" bIns="0" rtlCol="0"/>
            <a:lstStyle/>
            <a:p>
              <a:endParaRPr/>
            </a:p>
          </p:txBody>
        </p:sp>
        <p:sp>
          <p:nvSpPr>
            <p:cNvPr id="11" name="object 11"/>
            <p:cNvSpPr/>
            <p:nvPr/>
          </p:nvSpPr>
          <p:spPr>
            <a:xfrm>
              <a:off x="3081768" y="4324591"/>
              <a:ext cx="271780" cy="236220"/>
            </a:xfrm>
            <a:custGeom>
              <a:avLst/>
              <a:gdLst/>
              <a:ahLst/>
              <a:cxnLst/>
              <a:rect l="l" t="t" r="r" b="b"/>
              <a:pathLst>
                <a:path w="271779" h="236220">
                  <a:moveTo>
                    <a:pt x="271649" y="235999"/>
                  </a:moveTo>
                  <a:lnTo>
                    <a:pt x="0" y="235999"/>
                  </a:lnTo>
                  <a:lnTo>
                    <a:pt x="0" y="0"/>
                  </a:lnTo>
                  <a:lnTo>
                    <a:pt x="271649" y="0"/>
                  </a:lnTo>
                  <a:lnTo>
                    <a:pt x="271649" y="235999"/>
                  </a:lnTo>
                  <a:close/>
                </a:path>
              </a:pathLst>
            </a:custGeom>
            <a:solidFill>
              <a:srgbClr val="000000"/>
            </a:solidFill>
          </p:spPr>
          <p:txBody>
            <a:bodyPr wrap="square" lIns="0" tIns="0" rIns="0" bIns="0" rtlCol="0"/>
            <a:lstStyle/>
            <a:p>
              <a:endParaRPr/>
            </a:p>
          </p:txBody>
        </p:sp>
        <p:sp>
          <p:nvSpPr>
            <p:cNvPr id="12" name="object 12"/>
            <p:cNvSpPr/>
            <p:nvPr/>
          </p:nvSpPr>
          <p:spPr>
            <a:xfrm>
              <a:off x="3353418" y="4324591"/>
              <a:ext cx="274955" cy="236220"/>
            </a:xfrm>
            <a:custGeom>
              <a:avLst/>
              <a:gdLst/>
              <a:ahLst/>
              <a:cxnLst/>
              <a:rect l="l" t="t" r="r" b="b"/>
              <a:pathLst>
                <a:path w="274954" h="236220">
                  <a:moveTo>
                    <a:pt x="274524" y="235999"/>
                  </a:moveTo>
                  <a:lnTo>
                    <a:pt x="0" y="235999"/>
                  </a:lnTo>
                  <a:lnTo>
                    <a:pt x="0" y="0"/>
                  </a:lnTo>
                  <a:lnTo>
                    <a:pt x="274524" y="0"/>
                  </a:lnTo>
                  <a:lnTo>
                    <a:pt x="274524" y="235999"/>
                  </a:lnTo>
                  <a:close/>
                </a:path>
              </a:pathLst>
            </a:custGeom>
            <a:solidFill>
              <a:srgbClr val="B6B6B6"/>
            </a:solidFill>
          </p:spPr>
          <p:txBody>
            <a:bodyPr wrap="square" lIns="0" tIns="0" rIns="0" bIns="0" rtlCol="0"/>
            <a:lstStyle/>
            <a:p>
              <a:endParaRPr/>
            </a:p>
          </p:txBody>
        </p:sp>
        <p:sp>
          <p:nvSpPr>
            <p:cNvPr id="13" name="object 13"/>
            <p:cNvSpPr/>
            <p:nvPr/>
          </p:nvSpPr>
          <p:spPr>
            <a:xfrm>
              <a:off x="2252545" y="3304393"/>
              <a:ext cx="1390015" cy="1270635"/>
            </a:xfrm>
            <a:custGeom>
              <a:avLst/>
              <a:gdLst/>
              <a:ahLst/>
              <a:cxnLst/>
              <a:rect l="l" t="t" r="r" b="b"/>
              <a:pathLst>
                <a:path w="1390014" h="1270635">
                  <a:moveTo>
                    <a:pt x="14274" y="0"/>
                  </a:moveTo>
                  <a:lnTo>
                    <a:pt x="14274" y="1270472"/>
                  </a:lnTo>
                </a:path>
                <a:path w="1390014" h="1270635">
                  <a:moveTo>
                    <a:pt x="285924" y="0"/>
                  </a:moveTo>
                  <a:lnTo>
                    <a:pt x="285924" y="1270472"/>
                  </a:lnTo>
                </a:path>
                <a:path w="1390014" h="1270635">
                  <a:moveTo>
                    <a:pt x="557573" y="0"/>
                  </a:moveTo>
                  <a:lnTo>
                    <a:pt x="557573" y="1270472"/>
                  </a:lnTo>
                </a:path>
                <a:path w="1390014" h="1270635">
                  <a:moveTo>
                    <a:pt x="829223" y="0"/>
                  </a:moveTo>
                  <a:lnTo>
                    <a:pt x="829223" y="1270472"/>
                  </a:lnTo>
                </a:path>
                <a:path w="1390014" h="1270635">
                  <a:moveTo>
                    <a:pt x="1100872" y="0"/>
                  </a:moveTo>
                  <a:lnTo>
                    <a:pt x="1100872" y="1270472"/>
                  </a:lnTo>
                </a:path>
                <a:path w="1390014" h="1270635">
                  <a:moveTo>
                    <a:pt x="1375397" y="0"/>
                  </a:moveTo>
                  <a:lnTo>
                    <a:pt x="1375397" y="1270472"/>
                  </a:lnTo>
                </a:path>
                <a:path w="1390014" h="1270635">
                  <a:moveTo>
                    <a:pt x="0" y="14274"/>
                  </a:moveTo>
                  <a:lnTo>
                    <a:pt x="1389672" y="14274"/>
                  </a:lnTo>
                </a:path>
                <a:path w="1390014" h="1270635">
                  <a:moveTo>
                    <a:pt x="0" y="262074"/>
                  </a:moveTo>
                  <a:lnTo>
                    <a:pt x="1389672" y="262074"/>
                  </a:lnTo>
                </a:path>
                <a:path w="1390014" h="1270635">
                  <a:moveTo>
                    <a:pt x="0" y="515773"/>
                  </a:moveTo>
                  <a:lnTo>
                    <a:pt x="1389672" y="515773"/>
                  </a:lnTo>
                </a:path>
                <a:path w="1390014" h="1270635">
                  <a:moveTo>
                    <a:pt x="0" y="766498"/>
                  </a:moveTo>
                  <a:lnTo>
                    <a:pt x="1389672" y="766498"/>
                  </a:lnTo>
                </a:path>
                <a:path w="1390014" h="1270635">
                  <a:moveTo>
                    <a:pt x="0" y="1020197"/>
                  </a:moveTo>
                  <a:lnTo>
                    <a:pt x="1389672" y="1020197"/>
                  </a:lnTo>
                </a:path>
                <a:path w="1390014" h="1270635">
                  <a:moveTo>
                    <a:pt x="0" y="1256197"/>
                  </a:moveTo>
                  <a:lnTo>
                    <a:pt x="1389672" y="1256197"/>
                  </a:lnTo>
                </a:path>
              </a:pathLst>
            </a:custGeom>
            <a:ln w="28574">
              <a:solidFill>
                <a:srgbClr val="6EA8DB"/>
              </a:solidFill>
            </a:ln>
          </p:spPr>
          <p:txBody>
            <a:bodyPr wrap="square" lIns="0" tIns="0" rIns="0" bIns="0" rtlCol="0"/>
            <a:lstStyle/>
            <a:p>
              <a:endParaRPr/>
            </a:p>
          </p:txBody>
        </p:sp>
        <p:sp>
          <p:nvSpPr>
            <p:cNvPr id="14" name="object 14"/>
            <p:cNvSpPr/>
            <p:nvPr/>
          </p:nvSpPr>
          <p:spPr>
            <a:xfrm>
              <a:off x="2683494" y="3442518"/>
              <a:ext cx="818515" cy="781050"/>
            </a:xfrm>
            <a:custGeom>
              <a:avLst/>
              <a:gdLst/>
              <a:ahLst/>
              <a:cxnLst/>
              <a:rect l="l" t="t" r="r" b="b"/>
              <a:pathLst>
                <a:path w="818514" h="781050">
                  <a:moveTo>
                    <a:pt x="818073" y="507748"/>
                  </a:moveTo>
                  <a:lnTo>
                    <a:pt x="244499" y="507748"/>
                  </a:lnTo>
                  <a:lnTo>
                    <a:pt x="244499" y="0"/>
                  </a:lnTo>
                  <a:lnTo>
                    <a:pt x="0" y="9399"/>
                  </a:lnTo>
                  <a:lnTo>
                    <a:pt x="0" y="780448"/>
                  </a:lnTo>
                </a:path>
              </a:pathLst>
            </a:custGeom>
            <a:ln w="76199">
              <a:solidFill>
                <a:srgbClr val="F0C131"/>
              </a:solidFill>
            </a:ln>
          </p:spPr>
          <p:txBody>
            <a:bodyPr wrap="square" lIns="0" tIns="0" rIns="0" bIns="0" rtlCol="0"/>
            <a:lstStyle/>
            <a:p>
              <a:endParaRPr/>
            </a:p>
          </p:txBody>
        </p:sp>
      </p:grpSp>
      <p:grpSp>
        <p:nvGrpSpPr>
          <p:cNvPr id="15" name="object 15"/>
          <p:cNvGrpSpPr/>
          <p:nvPr/>
        </p:nvGrpSpPr>
        <p:grpSpPr>
          <a:xfrm>
            <a:off x="4669278" y="3331230"/>
            <a:ext cx="209550" cy="222885"/>
            <a:chOff x="4669278" y="3331230"/>
            <a:chExt cx="209550" cy="222885"/>
          </a:xfrm>
        </p:grpSpPr>
        <p:sp>
          <p:nvSpPr>
            <p:cNvPr id="16" name="object 16"/>
            <p:cNvSpPr/>
            <p:nvPr/>
          </p:nvSpPr>
          <p:spPr>
            <a:xfrm>
              <a:off x="4674040" y="3335993"/>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000000"/>
            </a:solidFill>
          </p:spPr>
          <p:txBody>
            <a:bodyPr wrap="square" lIns="0" tIns="0" rIns="0" bIns="0" rtlCol="0"/>
            <a:lstStyle/>
            <a:p>
              <a:endParaRPr/>
            </a:p>
          </p:txBody>
        </p:sp>
        <p:sp>
          <p:nvSpPr>
            <p:cNvPr id="17" name="object 17"/>
            <p:cNvSpPr/>
            <p:nvPr/>
          </p:nvSpPr>
          <p:spPr>
            <a:xfrm>
              <a:off x="4669290" y="3331243"/>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sp>
        <p:nvSpPr>
          <p:cNvPr id="18" name="object 18"/>
          <p:cNvSpPr/>
          <p:nvPr/>
        </p:nvSpPr>
        <p:spPr>
          <a:xfrm>
            <a:off x="4669290" y="36360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nvGrpSpPr>
          <p:cNvPr id="19" name="object 19"/>
          <p:cNvGrpSpPr/>
          <p:nvPr/>
        </p:nvGrpSpPr>
        <p:grpSpPr>
          <a:xfrm>
            <a:off x="4669278" y="3940829"/>
            <a:ext cx="209550" cy="598805"/>
            <a:chOff x="4669278" y="3940829"/>
            <a:chExt cx="209550" cy="598805"/>
          </a:xfrm>
        </p:grpSpPr>
        <p:sp>
          <p:nvSpPr>
            <p:cNvPr id="20" name="object 20"/>
            <p:cNvSpPr/>
            <p:nvPr/>
          </p:nvSpPr>
          <p:spPr>
            <a:xfrm>
              <a:off x="4674040" y="3945592"/>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CCCCCC"/>
            </a:solidFill>
          </p:spPr>
          <p:txBody>
            <a:bodyPr wrap="square" lIns="0" tIns="0" rIns="0" bIns="0" rtlCol="0"/>
            <a:lstStyle/>
            <a:p>
              <a:endParaRPr/>
            </a:p>
          </p:txBody>
        </p:sp>
        <p:sp>
          <p:nvSpPr>
            <p:cNvPr id="21" name="object 21"/>
            <p:cNvSpPr/>
            <p:nvPr/>
          </p:nvSpPr>
          <p:spPr>
            <a:xfrm>
              <a:off x="4669290" y="39408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sp>
          <p:nvSpPr>
            <p:cNvPr id="22" name="object 22"/>
            <p:cNvSpPr/>
            <p:nvPr/>
          </p:nvSpPr>
          <p:spPr>
            <a:xfrm>
              <a:off x="4776440" y="4237966"/>
              <a:ext cx="3175" cy="263525"/>
            </a:xfrm>
            <a:custGeom>
              <a:avLst/>
              <a:gdLst/>
              <a:ahLst/>
              <a:cxnLst/>
              <a:rect l="l" t="t" r="r" b="b"/>
              <a:pathLst>
                <a:path w="3175" h="263525">
                  <a:moveTo>
                    <a:pt x="1499" y="-38099"/>
                  </a:moveTo>
                  <a:lnTo>
                    <a:pt x="1499" y="301199"/>
                  </a:lnTo>
                </a:path>
              </a:pathLst>
            </a:custGeom>
            <a:ln w="79199">
              <a:solidFill>
                <a:srgbClr val="F0C131"/>
              </a:solidFill>
            </a:ln>
          </p:spPr>
          <p:txBody>
            <a:bodyPr wrap="square" lIns="0" tIns="0" rIns="0" bIns="0" rtlCol="0"/>
            <a:lstStyle/>
            <a:p>
              <a:endParaRPr/>
            </a:p>
          </p:txBody>
        </p:sp>
      </p:grpSp>
      <p:sp>
        <p:nvSpPr>
          <p:cNvPr id="23" name="object 23"/>
          <p:cNvSpPr txBox="1"/>
          <p:nvPr/>
        </p:nvSpPr>
        <p:spPr>
          <a:xfrm>
            <a:off x="4992439" y="3223720"/>
            <a:ext cx="1527175" cy="1244600"/>
          </a:xfrm>
          <a:prstGeom prst="rect">
            <a:avLst/>
          </a:prstGeom>
        </p:spPr>
        <p:txBody>
          <a:bodyPr vert="horz" wrap="square" lIns="0" tIns="104140" rIns="0" bIns="0" rtlCol="0">
            <a:spAutoFit/>
          </a:bodyPr>
          <a:lstStyle/>
          <a:p>
            <a:pPr marL="12700">
              <a:lnSpc>
                <a:spcPct val="100000"/>
              </a:lnSpc>
              <a:spcBef>
                <a:spcPts val="820"/>
              </a:spcBef>
            </a:pPr>
            <a:r>
              <a:rPr sz="1400" dirty="0">
                <a:latin typeface="Arial"/>
                <a:cs typeface="Arial"/>
              </a:rPr>
              <a:t>known</a:t>
            </a:r>
          </a:p>
          <a:p>
            <a:pPr marL="12700" marR="5080">
              <a:lnSpc>
                <a:spcPct val="142900"/>
              </a:lnSpc>
            </a:pPr>
            <a:r>
              <a:rPr sz="1400" spc="-5" dirty="0">
                <a:latin typeface="Arial"/>
                <a:cs typeface="Arial"/>
              </a:rPr>
              <a:t>needs</a:t>
            </a:r>
            <a:r>
              <a:rPr sz="1400" spc="-85" dirty="0">
                <a:latin typeface="Arial"/>
                <a:cs typeface="Arial"/>
              </a:rPr>
              <a:t> </a:t>
            </a:r>
            <a:r>
              <a:rPr sz="1400" spc="-5" dirty="0">
                <a:latin typeface="Arial"/>
                <a:cs typeface="Arial"/>
              </a:rPr>
              <a:t>interpolation  unknown</a:t>
            </a:r>
            <a:endParaRPr sz="1400" dirty="0">
              <a:latin typeface="Arial"/>
              <a:cs typeface="Arial"/>
            </a:endParaRPr>
          </a:p>
          <a:p>
            <a:pPr marL="12700">
              <a:lnSpc>
                <a:spcPct val="100000"/>
              </a:lnSpc>
              <a:spcBef>
                <a:spcPts val="720"/>
              </a:spcBef>
            </a:pPr>
            <a:r>
              <a:rPr sz="1400" spc="-5" dirty="0">
                <a:latin typeface="Arial"/>
                <a:cs typeface="Arial"/>
              </a:rPr>
              <a:t>query</a:t>
            </a:r>
            <a:r>
              <a:rPr sz="1400" spc="-15" dirty="0">
                <a:latin typeface="Arial"/>
                <a:cs typeface="Arial"/>
              </a:rPr>
              <a:t> </a:t>
            </a:r>
            <a:r>
              <a:rPr sz="1400" spc="-5" dirty="0">
                <a:latin typeface="Arial"/>
                <a:cs typeface="Arial"/>
              </a:rPr>
              <a:t>path</a:t>
            </a:r>
            <a:endParaRPr sz="140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2696" y="129595"/>
            <a:ext cx="5641976" cy="400110"/>
          </a:xfrm>
          <a:prstGeom prst="rect">
            <a:avLst/>
          </a:prstGeom>
        </p:spPr>
        <p:txBody>
          <a:bodyPr vert="horz" wrap="square" lIns="0" tIns="15240" rIns="0" bIns="0" rtlCol="0">
            <a:spAutoFit/>
          </a:bodyPr>
          <a:lstStyle/>
          <a:p>
            <a:pPr marL="12700">
              <a:lnSpc>
                <a:spcPct val="100000"/>
              </a:lnSpc>
              <a:spcBef>
                <a:spcPts val="120"/>
              </a:spcBef>
            </a:pPr>
            <a:r>
              <a:rPr lang="en-IN" spc="5" dirty="0"/>
              <a:t>Extending </a:t>
            </a:r>
            <a:r>
              <a:rPr spc="5" dirty="0"/>
              <a:t>Prac2PC to</a:t>
            </a:r>
            <a:r>
              <a:rPr spc="-80" dirty="0"/>
              <a:t> </a:t>
            </a:r>
            <a:r>
              <a:rPr spc="5" dirty="0"/>
              <a:t>PracMPC</a:t>
            </a:r>
          </a:p>
        </p:txBody>
      </p:sp>
      <p:sp>
        <p:nvSpPr>
          <p:cNvPr id="3" name="object 3"/>
          <p:cNvSpPr txBox="1"/>
          <p:nvPr/>
        </p:nvSpPr>
        <p:spPr>
          <a:xfrm>
            <a:off x="384724" y="889804"/>
            <a:ext cx="6832600" cy="139700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Arial"/>
                <a:cs typeface="Arial"/>
              </a:rPr>
              <a:t>Key</a:t>
            </a:r>
            <a:r>
              <a:rPr sz="1800" spc="-15" dirty="0">
                <a:solidFill>
                  <a:srgbClr val="595959"/>
                </a:solidFill>
                <a:latin typeface="Arial"/>
                <a:cs typeface="Arial"/>
              </a:rPr>
              <a:t> </a:t>
            </a:r>
            <a:r>
              <a:rPr sz="1800" spc="-5" dirty="0">
                <a:solidFill>
                  <a:srgbClr val="595959"/>
                </a:solidFill>
                <a:latin typeface="Arial"/>
                <a:cs typeface="Arial"/>
              </a:rPr>
              <a:t>points:</a:t>
            </a:r>
            <a:endParaRPr sz="1800" dirty="0">
              <a:latin typeface="Arial"/>
              <a:cs typeface="Arial"/>
            </a:endParaRPr>
          </a:p>
          <a:p>
            <a:pPr marL="469900" indent="-336550">
              <a:lnSpc>
                <a:spcPct val="100000"/>
              </a:lnSpc>
              <a:buClr>
                <a:srgbClr val="000000"/>
              </a:buClr>
              <a:buSzPct val="77777"/>
              <a:buChar char="●"/>
              <a:tabLst>
                <a:tab pos="469265" algn="l"/>
                <a:tab pos="469900" algn="l"/>
              </a:tabLst>
            </a:pPr>
            <a:r>
              <a:rPr sz="1800" spc="-5" dirty="0">
                <a:solidFill>
                  <a:srgbClr val="595959"/>
                </a:solidFill>
                <a:latin typeface="Arial"/>
                <a:cs typeface="Arial"/>
              </a:rPr>
              <a:t>2PC protocols don’t work in </a:t>
            </a:r>
            <a:r>
              <a:rPr sz="1800" dirty="0">
                <a:solidFill>
                  <a:srgbClr val="595959"/>
                </a:solidFill>
                <a:latin typeface="Arial"/>
                <a:cs typeface="Arial"/>
              </a:rPr>
              <a:t>MPC</a:t>
            </a:r>
            <a:r>
              <a:rPr sz="1800" spc="-20" dirty="0">
                <a:solidFill>
                  <a:srgbClr val="595959"/>
                </a:solidFill>
                <a:latin typeface="Arial"/>
                <a:cs typeface="Arial"/>
              </a:rPr>
              <a:t> </a:t>
            </a:r>
            <a:r>
              <a:rPr sz="1800" dirty="0">
                <a:solidFill>
                  <a:srgbClr val="595959"/>
                </a:solidFill>
                <a:latin typeface="Arial"/>
                <a:cs typeface="Arial"/>
              </a:rPr>
              <a:t>setting</a:t>
            </a:r>
            <a:endParaRPr sz="1800" dirty="0">
              <a:latin typeface="Arial"/>
              <a:cs typeface="Arial"/>
            </a:endParaRPr>
          </a:p>
          <a:p>
            <a:pPr marL="469900" indent="-336550">
              <a:lnSpc>
                <a:spcPct val="100000"/>
              </a:lnSpc>
              <a:buClr>
                <a:srgbClr val="000000"/>
              </a:buClr>
              <a:buSzPct val="77777"/>
              <a:buChar char="●"/>
              <a:tabLst>
                <a:tab pos="469265" algn="l"/>
                <a:tab pos="469900" algn="l"/>
              </a:tabLst>
            </a:pPr>
            <a:r>
              <a:rPr sz="1800" dirty="0">
                <a:solidFill>
                  <a:srgbClr val="595959"/>
                </a:solidFill>
                <a:latin typeface="Arial"/>
                <a:cs typeface="Arial"/>
              </a:rPr>
              <a:t>a client </a:t>
            </a:r>
            <a:r>
              <a:rPr sz="1800" spc="-5" dirty="0">
                <a:solidFill>
                  <a:srgbClr val="595959"/>
                </a:solidFill>
                <a:latin typeface="Arial"/>
                <a:cs typeface="Arial"/>
              </a:rPr>
              <a:t>asks queries from </a:t>
            </a:r>
            <a:r>
              <a:rPr sz="1800" dirty="0">
                <a:solidFill>
                  <a:srgbClr val="595959"/>
                </a:solidFill>
                <a:latin typeface="Arial"/>
                <a:cs typeface="Arial"/>
              </a:rPr>
              <a:t>multiple</a:t>
            </a:r>
            <a:r>
              <a:rPr sz="1800" spc="-30" dirty="0">
                <a:solidFill>
                  <a:srgbClr val="595959"/>
                </a:solidFill>
                <a:latin typeface="Arial"/>
                <a:cs typeface="Arial"/>
              </a:rPr>
              <a:t> </a:t>
            </a:r>
            <a:r>
              <a:rPr sz="1800" dirty="0">
                <a:solidFill>
                  <a:srgbClr val="595959"/>
                </a:solidFill>
                <a:latin typeface="Arial"/>
                <a:cs typeface="Arial"/>
              </a:rPr>
              <a:t>servers</a:t>
            </a:r>
            <a:endParaRPr sz="1800" dirty="0">
              <a:latin typeface="Arial"/>
              <a:cs typeface="Arial"/>
            </a:endParaRPr>
          </a:p>
          <a:p>
            <a:pPr marL="469900" indent="-336550">
              <a:lnSpc>
                <a:spcPct val="100000"/>
              </a:lnSpc>
              <a:buClr>
                <a:srgbClr val="000000"/>
              </a:buClr>
              <a:buSzPct val="77777"/>
              <a:buChar char="●"/>
              <a:tabLst>
                <a:tab pos="469265" algn="l"/>
                <a:tab pos="469900" algn="l"/>
              </a:tabLst>
            </a:pPr>
            <a:r>
              <a:rPr sz="1800" dirty="0">
                <a:solidFill>
                  <a:srgbClr val="595959"/>
                </a:solidFill>
                <a:latin typeface="Arial"/>
                <a:cs typeface="Arial"/>
              </a:rPr>
              <a:t>servers may </a:t>
            </a:r>
            <a:r>
              <a:rPr sz="1800" spc="-5" dirty="0">
                <a:solidFill>
                  <a:srgbClr val="595959"/>
                </a:solidFill>
                <a:latin typeface="Arial"/>
                <a:cs typeface="Arial"/>
              </a:rPr>
              <a:t>perform joint</a:t>
            </a:r>
            <a:r>
              <a:rPr sz="1800" spc="-25" dirty="0">
                <a:solidFill>
                  <a:srgbClr val="595959"/>
                </a:solidFill>
                <a:latin typeface="Arial"/>
                <a:cs typeface="Arial"/>
              </a:rPr>
              <a:t> </a:t>
            </a:r>
            <a:r>
              <a:rPr sz="1800" spc="-5" dirty="0">
                <a:solidFill>
                  <a:srgbClr val="595959"/>
                </a:solidFill>
                <a:latin typeface="Arial"/>
                <a:cs typeface="Arial"/>
              </a:rPr>
              <a:t>interpolation</a:t>
            </a:r>
            <a:endParaRPr sz="1800" dirty="0">
              <a:latin typeface="Arial"/>
              <a:cs typeface="Arial"/>
            </a:endParaRPr>
          </a:p>
          <a:p>
            <a:pPr marL="469900" indent="-336550">
              <a:lnSpc>
                <a:spcPct val="100000"/>
              </a:lnSpc>
              <a:buClr>
                <a:srgbClr val="000000"/>
              </a:buClr>
              <a:buSzPct val="77777"/>
              <a:buChar char="●"/>
              <a:tabLst>
                <a:tab pos="469265" algn="l"/>
                <a:tab pos="469900" algn="l"/>
              </a:tabLst>
            </a:pPr>
            <a:r>
              <a:rPr sz="1800" spc="-5" dirty="0">
                <a:solidFill>
                  <a:srgbClr val="595959"/>
                </a:solidFill>
                <a:latin typeface="Arial"/>
                <a:cs typeface="Arial"/>
              </a:rPr>
              <a:t>queries answered using </a:t>
            </a:r>
            <a:r>
              <a:rPr sz="1800" dirty="0">
                <a:solidFill>
                  <a:srgbClr val="595959"/>
                </a:solidFill>
                <a:latin typeface="Arial"/>
                <a:cs typeface="Arial"/>
              </a:rPr>
              <a:t>more </a:t>
            </a:r>
            <a:r>
              <a:rPr sz="1800" spc="-5" dirty="0">
                <a:solidFill>
                  <a:srgbClr val="595959"/>
                </a:solidFill>
                <a:latin typeface="Arial"/>
                <a:cs typeface="Arial"/>
              </a:rPr>
              <a:t>data </a:t>
            </a:r>
            <a:r>
              <a:rPr sz="1800" dirty="0">
                <a:solidFill>
                  <a:srgbClr val="595959"/>
                </a:solidFill>
                <a:latin typeface="Arial"/>
                <a:cs typeface="Arial"/>
              </a:rPr>
              <a:t>— more reliable</a:t>
            </a:r>
            <a:r>
              <a:rPr sz="1800" spc="-95" dirty="0">
                <a:solidFill>
                  <a:srgbClr val="595959"/>
                </a:solidFill>
                <a:latin typeface="Arial"/>
                <a:cs typeface="Arial"/>
              </a:rPr>
              <a:t> </a:t>
            </a:r>
            <a:r>
              <a:rPr sz="1800" spc="-5" dirty="0">
                <a:solidFill>
                  <a:srgbClr val="595959"/>
                </a:solidFill>
                <a:latin typeface="Arial"/>
                <a:cs typeface="Arial"/>
              </a:rPr>
              <a:t>predictions</a:t>
            </a:r>
            <a:endParaRPr sz="1800" dirty="0">
              <a:latin typeface="Arial"/>
              <a:cs typeface="Arial"/>
            </a:endParaRPr>
          </a:p>
        </p:txBody>
      </p:sp>
      <p:grpSp>
        <p:nvGrpSpPr>
          <p:cNvPr id="4" name="object 4"/>
          <p:cNvGrpSpPr/>
          <p:nvPr/>
        </p:nvGrpSpPr>
        <p:grpSpPr>
          <a:xfrm>
            <a:off x="2147158" y="3283930"/>
            <a:ext cx="1390015" cy="1270635"/>
            <a:chOff x="2147158" y="3283930"/>
            <a:chExt cx="1390015" cy="1270635"/>
          </a:xfrm>
        </p:grpSpPr>
        <p:sp>
          <p:nvSpPr>
            <p:cNvPr id="5" name="object 5"/>
            <p:cNvSpPr/>
            <p:nvPr/>
          </p:nvSpPr>
          <p:spPr>
            <a:xfrm>
              <a:off x="2161438" y="3298228"/>
              <a:ext cx="1361440" cy="501650"/>
            </a:xfrm>
            <a:custGeom>
              <a:avLst/>
              <a:gdLst/>
              <a:ahLst/>
              <a:cxnLst/>
              <a:rect l="l" t="t" r="r" b="b"/>
              <a:pathLst>
                <a:path w="1361439" h="501650">
                  <a:moveTo>
                    <a:pt x="1361122" y="0"/>
                  </a:moveTo>
                  <a:lnTo>
                    <a:pt x="1086599" y="0"/>
                  </a:lnTo>
                  <a:lnTo>
                    <a:pt x="814946" y="0"/>
                  </a:lnTo>
                  <a:lnTo>
                    <a:pt x="814946" y="247802"/>
                  </a:lnTo>
                  <a:lnTo>
                    <a:pt x="543306" y="247802"/>
                  </a:lnTo>
                  <a:lnTo>
                    <a:pt x="543306" y="0"/>
                  </a:lnTo>
                  <a:lnTo>
                    <a:pt x="271653" y="0"/>
                  </a:lnTo>
                  <a:lnTo>
                    <a:pt x="0" y="0"/>
                  </a:lnTo>
                  <a:lnTo>
                    <a:pt x="0" y="247802"/>
                  </a:lnTo>
                  <a:lnTo>
                    <a:pt x="0" y="501497"/>
                  </a:lnTo>
                  <a:lnTo>
                    <a:pt x="1361122" y="501497"/>
                  </a:lnTo>
                  <a:lnTo>
                    <a:pt x="1361122" y="247802"/>
                  </a:lnTo>
                  <a:lnTo>
                    <a:pt x="1361122" y="0"/>
                  </a:lnTo>
                  <a:close/>
                </a:path>
              </a:pathLst>
            </a:custGeom>
            <a:solidFill>
              <a:srgbClr val="000000"/>
            </a:solidFill>
          </p:spPr>
          <p:txBody>
            <a:bodyPr wrap="square" lIns="0" tIns="0" rIns="0" bIns="0" rtlCol="0"/>
            <a:lstStyle/>
            <a:p>
              <a:endParaRPr/>
            </a:p>
          </p:txBody>
        </p:sp>
        <p:sp>
          <p:nvSpPr>
            <p:cNvPr id="6" name="object 6"/>
            <p:cNvSpPr/>
            <p:nvPr/>
          </p:nvSpPr>
          <p:spPr>
            <a:xfrm>
              <a:off x="2161445" y="3799717"/>
              <a:ext cx="271780" cy="250825"/>
            </a:xfrm>
            <a:custGeom>
              <a:avLst/>
              <a:gdLst/>
              <a:ahLst/>
              <a:cxnLst/>
              <a:rect l="l" t="t" r="r" b="b"/>
              <a:pathLst>
                <a:path w="271780" h="250825">
                  <a:moveTo>
                    <a:pt x="271649" y="250724"/>
                  </a:moveTo>
                  <a:lnTo>
                    <a:pt x="0" y="250724"/>
                  </a:lnTo>
                  <a:lnTo>
                    <a:pt x="0" y="0"/>
                  </a:lnTo>
                  <a:lnTo>
                    <a:pt x="271649" y="0"/>
                  </a:lnTo>
                  <a:lnTo>
                    <a:pt x="271649" y="250724"/>
                  </a:lnTo>
                  <a:close/>
                </a:path>
              </a:pathLst>
            </a:custGeom>
            <a:solidFill>
              <a:srgbClr val="B6B6B6"/>
            </a:solidFill>
          </p:spPr>
          <p:txBody>
            <a:bodyPr wrap="square" lIns="0" tIns="0" rIns="0" bIns="0" rtlCol="0"/>
            <a:lstStyle/>
            <a:p>
              <a:endParaRPr/>
            </a:p>
          </p:txBody>
        </p:sp>
        <p:sp>
          <p:nvSpPr>
            <p:cNvPr id="7" name="object 7"/>
            <p:cNvSpPr/>
            <p:nvPr/>
          </p:nvSpPr>
          <p:spPr>
            <a:xfrm>
              <a:off x="2433091" y="3799725"/>
              <a:ext cx="543560" cy="250825"/>
            </a:xfrm>
            <a:custGeom>
              <a:avLst/>
              <a:gdLst/>
              <a:ahLst/>
              <a:cxnLst/>
              <a:rect l="l" t="t" r="r" b="b"/>
              <a:pathLst>
                <a:path w="543560" h="250825">
                  <a:moveTo>
                    <a:pt x="543293" y="0"/>
                  </a:moveTo>
                  <a:lnTo>
                    <a:pt x="271653" y="0"/>
                  </a:lnTo>
                  <a:lnTo>
                    <a:pt x="0" y="0"/>
                  </a:lnTo>
                  <a:lnTo>
                    <a:pt x="0" y="250723"/>
                  </a:lnTo>
                  <a:lnTo>
                    <a:pt x="271653" y="250723"/>
                  </a:lnTo>
                  <a:lnTo>
                    <a:pt x="543293" y="250723"/>
                  </a:lnTo>
                  <a:lnTo>
                    <a:pt x="543293" y="0"/>
                  </a:lnTo>
                  <a:close/>
                </a:path>
              </a:pathLst>
            </a:custGeom>
            <a:solidFill>
              <a:srgbClr val="000000"/>
            </a:solidFill>
          </p:spPr>
          <p:txBody>
            <a:bodyPr wrap="square" lIns="0" tIns="0" rIns="0" bIns="0" rtlCol="0"/>
            <a:lstStyle/>
            <a:p>
              <a:endParaRPr/>
            </a:p>
          </p:txBody>
        </p:sp>
        <p:sp>
          <p:nvSpPr>
            <p:cNvPr id="8" name="object 8"/>
            <p:cNvSpPr/>
            <p:nvPr/>
          </p:nvSpPr>
          <p:spPr>
            <a:xfrm>
              <a:off x="2161445" y="4050441"/>
              <a:ext cx="271780" cy="254000"/>
            </a:xfrm>
            <a:custGeom>
              <a:avLst/>
              <a:gdLst/>
              <a:ahLst/>
              <a:cxnLst/>
              <a:rect l="l" t="t" r="r" b="b"/>
              <a:pathLst>
                <a:path w="271780" h="254000">
                  <a:moveTo>
                    <a:pt x="271649" y="253699"/>
                  </a:moveTo>
                  <a:lnTo>
                    <a:pt x="0" y="253699"/>
                  </a:lnTo>
                  <a:lnTo>
                    <a:pt x="0" y="0"/>
                  </a:lnTo>
                  <a:lnTo>
                    <a:pt x="271649" y="0"/>
                  </a:lnTo>
                  <a:lnTo>
                    <a:pt x="271649" y="253699"/>
                  </a:lnTo>
                  <a:close/>
                </a:path>
              </a:pathLst>
            </a:custGeom>
            <a:solidFill>
              <a:srgbClr val="B6B6B6"/>
            </a:solidFill>
          </p:spPr>
          <p:txBody>
            <a:bodyPr wrap="square" lIns="0" tIns="0" rIns="0" bIns="0" rtlCol="0"/>
            <a:lstStyle/>
            <a:p>
              <a:endParaRPr/>
            </a:p>
          </p:txBody>
        </p:sp>
        <p:sp>
          <p:nvSpPr>
            <p:cNvPr id="9" name="object 9"/>
            <p:cNvSpPr/>
            <p:nvPr/>
          </p:nvSpPr>
          <p:spPr>
            <a:xfrm>
              <a:off x="2704744" y="4050449"/>
              <a:ext cx="817880" cy="254000"/>
            </a:xfrm>
            <a:custGeom>
              <a:avLst/>
              <a:gdLst/>
              <a:ahLst/>
              <a:cxnLst/>
              <a:rect l="l" t="t" r="r" b="b"/>
              <a:pathLst>
                <a:path w="817879" h="254000">
                  <a:moveTo>
                    <a:pt x="817816" y="0"/>
                  </a:moveTo>
                  <a:lnTo>
                    <a:pt x="543293" y="0"/>
                  </a:lnTo>
                  <a:lnTo>
                    <a:pt x="271640" y="0"/>
                  </a:lnTo>
                  <a:lnTo>
                    <a:pt x="0" y="0"/>
                  </a:lnTo>
                  <a:lnTo>
                    <a:pt x="0" y="253695"/>
                  </a:lnTo>
                  <a:lnTo>
                    <a:pt x="271640" y="253695"/>
                  </a:lnTo>
                  <a:lnTo>
                    <a:pt x="543293" y="253695"/>
                  </a:lnTo>
                  <a:lnTo>
                    <a:pt x="817816" y="253695"/>
                  </a:lnTo>
                  <a:lnTo>
                    <a:pt x="817816" y="0"/>
                  </a:lnTo>
                  <a:close/>
                </a:path>
              </a:pathLst>
            </a:custGeom>
            <a:solidFill>
              <a:srgbClr val="000000"/>
            </a:solidFill>
          </p:spPr>
          <p:txBody>
            <a:bodyPr wrap="square" lIns="0" tIns="0" rIns="0" bIns="0" rtlCol="0"/>
            <a:lstStyle/>
            <a:p>
              <a:endParaRPr/>
            </a:p>
          </p:txBody>
        </p:sp>
        <p:sp>
          <p:nvSpPr>
            <p:cNvPr id="10" name="object 10"/>
            <p:cNvSpPr/>
            <p:nvPr/>
          </p:nvSpPr>
          <p:spPr>
            <a:xfrm>
              <a:off x="2161438" y="4304144"/>
              <a:ext cx="815340" cy="236220"/>
            </a:xfrm>
            <a:custGeom>
              <a:avLst/>
              <a:gdLst/>
              <a:ahLst/>
              <a:cxnLst/>
              <a:rect l="l" t="t" r="r" b="b"/>
              <a:pathLst>
                <a:path w="815339" h="236220">
                  <a:moveTo>
                    <a:pt x="814946" y="0"/>
                  </a:moveTo>
                  <a:lnTo>
                    <a:pt x="543306" y="0"/>
                  </a:lnTo>
                  <a:lnTo>
                    <a:pt x="271653" y="0"/>
                  </a:lnTo>
                  <a:lnTo>
                    <a:pt x="0" y="0"/>
                  </a:lnTo>
                  <a:lnTo>
                    <a:pt x="0" y="236004"/>
                  </a:lnTo>
                  <a:lnTo>
                    <a:pt x="271653" y="236004"/>
                  </a:lnTo>
                  <a:lnTo>
                    <a:pt x="543306" y="236004"/>
                  </a:lnTo>
                  <a:lnTo>
                    <a:pt x="814946" y="236004"/>
                  </a:lnTo>
                  <a:lnTo>
                    <a:pt x="814946" y="0"/>
                  </a:lnTo>
                  <a:close/>
                </a:path>
              </a:pathLst>
            </a:custGeom>
            <a:solidFill>
              <a:srgbClr val="B6B6B6"/>
            </a:solidFill>
          </p:spPr>
          <p:txBody>
            <a:bodyPr wrap="square" lIns="0" tIns="0" rIns="0" bIns="0" rtlCol="0"/>
            <a:lstStyle/>
            <a:p>
              <a:endParaRPr/>
            </a:p>
          </p:txBody>
        </p:sp>
        <p:sp>
          <p:nvSpPr>
            <p:cNvPr id="11" name="object 11"/>
            <p:cNvSpPr/>
            <p:nvPr/>
          </p:nvSpPr>
          <p:spPr>
            <a:xfrm>
              <a:off x="2976384" y="4304144"/>
              <a:ext cx="546735" cy="236220"/>
            </a:xfrm>
            <a:custGeom>
              <a:avLst/>
              <a:gdLst/>
              <a:ahLst/>
              <a:cxnLst/>
              <a:rect l="l" t="t" r="r" b="b"/>
              <a:pathLst>
                <a:path w="546735" h="236220">
                  <a:moveTo>
                    <a:pt x="546176" y="0"/>
                  </a:moveTo>
                  <a:lnTo>
                    <a:pt x="271653" y="0"/>
                  </a:lnTo>
                  <a:lnTo>
                    <a:pt x="0" y="0"/>
                  </a:lnTo>
                  <a:lnTo>
                    <a:pt x="0" y="236004"/>
                  </a:lnTo>
                  <a:lnTo>
                    <a:pt x="271653" y="236004"/>
                  </a:lnTo>
                  <a:lnTo>
                    <a:pt x="546176" y="236004"/>
                  </a:lnTo>
                  <a:lnTo>
                    <a:pt x="546176" y="0"/>
                  </a:lnTo>
                  <a:close/>
                </a:path>
              </a:pathLst>
            </a:custGeom>
            <a:solidFill>
              <a:srgbClr val="000000"/>
            </a:solidFill>
          </p:spPr>
          <p:txBody>
            <a:bodyPr wrap="square" lIns="0" tIns="0" rIns="0" bIns="0" rtlCol="0"/>
            <a:lstStyle/>
            <a:p>
              <a:endParaRPr/>
            </a:p>
          </p:txBody>
        </p:sp>
        <p:sp>
          <p:nvSpPr>
            <p:cNvPr id="12" name="object 12"/>
            <p:cNvSpPr/>
            <p:nvPr/>
          </p:nvSpPr>
          <p:spPr>
            <a:xfrm>
              <a:off x="2147170" y="3283943"/>
              <a:ext cx="1390015" cy="1270635"/>
            </a:xfrm>
            <a:custGeom>
              <a:avLst/>
              <a:gdLst/>
              <a:ahLst/>
              <a:cxnLst/>
              <a:rect l="l" t="t" r="r" b="b"/>
              <a:pathLst>
                <a:path w="1390014" h="1270635">
                  <a:moveTo>
                    <a:pt x="14274" y="0"/>
                  </a:moveTo>
                  <a:lnTo>
                    <a:pt x="14274" y="1270472"/>
                  </a:lnTo>
                </a:path>
                <a:path w="1390014" h="1270635">
                  <a:moveTo>
                    <a:pt x="285924" y="0"/>
                  </a:moveTo>
                  <a:lnTo>
                    <a:pt x="285924" y="1270472"/>
                  </a:lnTo>
                </a:path>
                <a:path w="1390014" h="1270635">
                  <a:moveTo>
                    <a:pt x="557573" y="0"/>
                  </a:moveTo>
                  <a:lnTo>
                    <a:pt x="557573" y="1270472"/>
                  </a:lnTo>
                </a:path>
                <a:path w="1390014" h="1270635">
                  <a:moveTo>
                    <a:pt x="829223" y="0"/>
                  </a:moveTo>
                  <a:lnTo>
                    <a:pt x="829223" y="1270472"/>
                  </a:lnTo>
                </a:path>
                <a:path w="1390014" h="1270635">
                  <a:moveTo>
                    <a:pt x="1100872" y="0"/>
                  </a:moveTo>
                  <a:lnTo>
                    <a:pt x="1100872" y="1270472"/>
                  </a:lnTo>
                </a:path>
                <a:path w="1390014" h="1270635">
                  <a:moveTo>
                    <a:pt x="1375397" y="0"/>
                  </a:moveTo>
                  <a:lnTo>
                    <a:pt x="1375397" y="1270472"/>
                  </a:lnTo>
                </a:path>
                <a:path w="1390014" h="1270635">
                  <a:moveTo>
                    <a:pt x="0" y="14274"/>
                  </a:moveTo>
                  <a:lnTo>
                    <a:pt x="1389672" y="14274"/>
                  </a:lnTo>
                </a:path>
                <a:path w="1390014" h="1270635">
                  <a:moveTo>
                    <a:pt x="0" y="262074"/>
                  </a:moveTo>
                  <a:lnTo>
                    <a:pt x="1389672" y="262074"/>
                  </a:lnTo>
                </a:path>
                <a:path w="1390014" h="1270635">
                  <a:moveTo>
                    <a:pt x="0" y="515773"/>
                  </a:moveTo>
                  <a:lnTo>
                    <a:pt x="1389672" y="515773"/>
                  </a:lnTo>
                </a:path>
                <a:path w="1390014" h="1270635">
                  <a:moveTo>
                    <a:pt x="0" y="766498"/>
                  </a:moveTo>
                  <a:lnTo>
                    <a:pt x="1389672" y="766498"/>
                  </a:lnTo>
                </a:path>
                <a:path w="1390014" h="1270635">
                  <a:moveTo>
                    <a:pt x="0" y="1020197"/>
                  </a:moveTo>
                  <a:lnTo>
                    <a:pt x="1389672" y="1020197"/>
                  </a:lnTo>
                </a:path>
                <a:path w="1390014" h="1270635">
                  <a:moveTo>
                    <a:pt x="0" y="1256197"/>
                  </a:moveTo>
                  <a:lnTo>
                    <a:pt x="1389672" y="1256197"/>
                  </a:lnTo>
                </a:path>
              </a:pathLst>
            </a:custGeom>
            <a:ln w="28574">
              <a:solidFill>
                <a:srgbClr val="93C37C"/>
              </a:solidFill>
            </a:ln>
          </p:spPr>
          <p:txBody>
            <a:bodyPr wrap="square" lIns="0" tIns="0" rIns="0" bIns="0" rtlCol="0"/>
            <a:lstStyle/>
            <a:p>
              <a:endParaRPr/>
            </a:p>
          </p:txBody>
        </p:sp>
        <p:sp>
          <p:nvSpPr>
            <p:cNvPr id="13" name="object 13"/>
            <p:cNvSpPr/>
            <p:nvPr/>
          </p:nvSpPr>
          <p:spPr>
            <a:xfrm>
              <a:off x="2579094" y="3414318"/>
              <a:ext cx="818515" cy="781050"/>
            </a:xfrm>
            <a:custGeom>
              <a:avLst/>
              <a:gdLst/>
              <a:ahLst/>
              <a:cxnLst/>
              <a:rect l="l" t="t" r="r" b="b"/>
              <a:pathLst>
                <a:path w="818514" h="781050">
                  <a:moveTo>
                    <a:pt x="818073" y="507748"/>
                  </a:moveTo>
                  <a:lnTo>
                    <a:pt x="244499" y="507748"/>
                  </a:lnTo>
                  <a:lnTo>
                    <a:pt x="244499" y="0"/>
                  </a:lnTo>
                  <a:lnTo>
                    <a:pt x="0" y="9399"/>
                  </a:lnTo>
                  <a:lnTo>
                    <a:pt x="0" y="780448"/>
                  </a:lnTo>
                </a:path>
              </a:pathLst>
            </a:custGeom>
            <a:ln w="76199">
              <a:solidFill>
                <a:srgbClr val="F0C131"/>
              </a:solidFill>
            </a:ln>
          </p:spPr>
          <p:txBody>
            <a:bodyPr wrap="square" lIns="0" tIns="0" rIns="0" bIns="0" rtlCol="0"/>
            <a:lstStyle/>
            <a:p>
              <a:endParaRPr/>
            </a:p>
          </p:txBody>
        </p:sp>
      </p:grpSp>
      <p:grpSp>
        <p:nvGrpSpPr>
          <p:cNvPr id="14" name="object 14"/>
          <p:cNvGrpSpPr/>
          <p:nvPr/>
        </p:nvGrpSpPr>
        <p:grpSpPr>
          <a:xfrm>
            <a:off x="570636" y="3283930"/>
            <a:ext cx="1390015" cy="1270635"/>
            <a:chOff x="570636" y="3283930"/>
            <a:chExt cx="1390015" cy="1270635"/>
          </a:xfrm>
        </p:grpSpPr>
        <p:sp>
          <p:nvSpPr>
            <p:cNvPr id="15" name="object 15"/>
            <p:cNvSpPr/>
            <p:nvPr/>
          </p:nvSpPr>
          <p:spPr>
            <a:xfrm>
              <a:off x="584911" y="3298228"/>
              <a:ext cx="543560" cy="501650"/>
            </a:xfrm>
            <a:custGeom>
              <a:avLst/>
              <a:gdLst/>
              <a:ahLst/>
              <a:cxnLst/>
              <a:rect l="l" t="t" r="r" b="b"/>
              <a:pathLst>
                <a:path w="543560" h="501650">
                  <a:moveTo>
                    <a:pt x="543306" y="0"/>
                  </a:moveTo>
                  <a:lnTo>
                    <a:pt x="271653" y="0"/>
                  </a:lnTo>
                  <a:lnTo>
                    <a:pt x="0" y="0"/>
                  </a:lnTo>
                  <a:lnTo>
                    <a:pt x="0" y="247802"/>
                  </a:lnTo>
                  <a:lnTo>
                    <a:pt x="0" y="501497"/>
                  </a:lnTo>
                  <a:lnTo>
                    <a:pt x="271653" y="501497"/>
                  </a:lnTo>
                  <a:lnTo>
                    <a:pt x="543306" y="501497"/>
                  </a:lnTo>
                  <a:lnTo>
                    <a:pt x="543306" y="247802"/>
                  </a:lnTo>
                  <a:lnTo>
                    <a:pt x="543306" y="0"/>
                  </a:lnTo>
                  <a:close/>
                </a:path>
              </a:pathLst>
            </a:custGeom>
            <a:solidFill>
              <a:srgbClr val="000000"/>
            </a:solidFill>
          </p:spPr>
          <p:txBody>
            <a:bodyPr wrap="square" lIns="0" tIns="0" rIns="0" bIns="0" rtlCol="0"/>
            <a:lstStyle/>
            <a:p>
              <a:endParaRPr/>
            </a:p>
          </p:txBody>
        </p:sp>
        <p:sp>
          <p:nvSpPr>
            <p:cNvPr id="16" name="object 16"/>
            <p:cNvSpPr/>
            <p:nvPr/>
          </p:nvSpPr>
          <p:spPr>
            <a:xfrm>
              <a:off x="1399870" y="3298228"/>
              <a:ext cx="546735" cy="248285"/>
            </a:xfrm>
            <a:custGeom>
              <a:avLst/>
              <a:gdLst/>
              <a:ahLst/>
              <a:cxnLst/>
              <a:rect l="l" t="t" r="r" b="b"/>
              <a:pathLst>
                <a:path w="546735" h="248285">
                  <a:moveTo>
                    <a:pt x="546163" y="0"/>
                  </a:moveTo>
                  <a:lnTo>
                    <a:pt x="271640" y="0"/>
                  </a:lnTo>
                  <a:lnTo>
                    <a:pt x="0" y="0"/>
                  </a:lnTo>
                  <a:lnTo>
                    <a:pt x="0" y="247802"/>
                  </a:lnTo>
                  <a:lnTo>
                    <a:pt x="271640" y="247802"/>
                  </a:lnTo>
                  <a:lnTo>
                    <a:pt x="546163" y="247802"/>
                  </a:lnTo>
                  <a:lnTo>
                    <a:pt x="546163" y="0"/>
                  </a:lnTo>
                  <a:close/>
                </a:path>
              </a:pathLst>
            </a:custGeom>
            <a:solidFill>
              <a:srgbClr val="B6B6B6"/>
            </a:solidFill>
          </p:spPr>
          <p:txBody>
            <a:bodyPr wrap="square" lIns="0" tIns="0" rIns="0" bIns="0" rtlCol="0"/>
            <a:lstStyle/>
            <a:p>
              <a:endParaRPr/>
            </a:p>
          </p:txBody>
        </p:sp>
        <p:sp>
          <p:nvSpPr>
            <p:cNvPr id="17" name="object 17"/>
            <p:cNvSpPr/>
            <p:nvPr/>
          </p:nvSpPr>
          <p:spPr>
            <a:xfrm>
              <a:off x="1128222" y="3546017"/>
              <a:ext cx="271780" cy="254000"/>
            </a:xfrm>
            <a:custGeom>
              <a:avLst/>
              <a:gdLst/>
              <a:ahLst/>
              <a:cxnLst/>
              <a:rect l="l" t="t" r="r" b="b"/>
              <a:pathLst>
                <a:path w="271780" h="254000">
                  <a:moveTo>
                    <a:pt x="271649" y="253699"/>
                  </a:moveTo>
                  <a:lnTo>
                    <a:pt x="0" y="253699"/>
                  </a:lnTo>
                  <a:lnTo>
                    <a:pt x="0" y="0"/>
                  </a:lnTo>
                  <a:lnTo>
                    <a:pt x="271649" y="0"/>
                  </a:lnTo>
                  <a:lnTo>
                    <a:pt x="271649" y="253699"/>
                  </a:lnTo>
                  <a:close/>
                </a:path>
              </a:pathLst>
            </a:custGeom>
            <a:solidFill>
              <a:srgbClr val="000000"/>
            </a:solidFill>
          </p:spPr>
          <p:txBody>
            <a:bodyPr wrap="square" lIns="0" tIns="0" rIns="0" bIns="0" rtlCol="0"/>
            <a:lstStyle/>
            <a:p>
              <a:endParaRPr/>
            </a:p>
          </p:txBody>
        </p:sp>
        <p:sp>
          <p:nvSpPr>
            <p:cNvPr id="18" name="object 18"/>
            <p:cNvSpPr/>
            <p:nvPr/>
          </p:nvSpPr>
          <p:spPr>
            <a:xfrm>
              <a:off x="1399870" y="3546030"/>
              <a:ext cx="546735" cy="254000"/>
            </a:xfrm>
            <a:custGeom>
              <a:avLst/>
              <a:gdLst/>
              <a:ahLst/>
              <a:cxnLst/>
              <a:rect l="l" t="t" r="r" b="b"/>
              <a:pathLst>
                <a:path w="546735" h="254000">
                  <a:moveTo>
                    <a:pt x="546163" y="0"/>
                  </a:moveTo>
                  <a:lnTo>
                    <a:pt x="271640" y="0"/>
                  </a:lnTo>
                  <a:lnTo>
                    <a:pt x="0" y="0"/>
                  </a:lnTo>
                  <a:lnTo>
                    <a:pt x="0" y="253695"/>
                  </a:lnTo>
                  <a:lnTo>
                    <a:pt x="271640" y="253695"/>
                  </a:lnTo>
                  <a:lnTo>
                    <a:pt x="546163" y="253695"/>
                  </a:lnTo>
                  <a:lnTo>
                    <a:pt x="546163" y="0"/>
                  </a:lnTo>
                  <a:close/>
                </a:path>
              </a:pathLst>
            </a:custGeom>
            <a:solidFill>
              <a:srgbClr val="B6B6B6"/>
            </a:solidFill>
          </p:spPr>
          <p:txBody>
            <a:bodyPr wrap="square" lIns="0" tIns="0" rIns="0" bIns="0" rtlCol="0"/>
            <a:lstStyle/>
            <a:p>
              <a:endParaRPr/>
            </a:p>
          </p:txBody>
        </p:sp>
        <p:sp>
          <p:nvSpPr>
            <p:cNvPr id="19" name="object 19"/>
            <p:cNvSpPr/>
            <p:nvPr/>
          </p:nvSpPr>
          <p:spPr>
            <a:xfrm>
              <a:off x="584911" y="3799725"/>
              <a:ext cx="1361440" cy="504825"/>
            </a:xfrm>
            <a:custGeom>
              <a:avLst/>
              <a:gdLst/>
              <a:ahLst/>
              <a:cxnLst/>
              <a:rect l="l" t="t" r="r" b="b"/>
              <a:pathLst>
                <a:path w="1361439" h="504825">
                  <a:moveTo>
                    <a:pt x="1361122" y="250723"/>
                  </a:moveTo>
                  <a:lnTo>
                    <a:pt x="1086599" y="250723"/>
                  </a:lnTo>
                  <a:lnTo>
                    <a:pt x="814959" y="250723"/>
                  </a:lnTo>
                  <a:lnTo>
                    <a:pt x="814959" y="0"/>
                  </a:lnTo>
                  <a:lnTo>
                    <a:pt x="543306" y="0"/>
                  </a:lnTo>
                  <a:lnTo>
                    <a:pt x="271653" y="0"/>
                  </a:lnTo>
                  <a:lnTo>
                    <a:pt x="0" y="0"/>
                  </a:lnTo>
                  <a:lnTo>
                    <a:pt x="0" y="250723"/>
                  </a:lnTo>
                  <a:lnTo>
                    <a:pt x="0" y="504418"/>
                  </a:lnTo>
                  <a:lnTo>
                    <a:pt x="271653" y="504418"/>
                  </a:lnTo>
                  <a:lnTo>
                    <a:pt x="271653" y="250723"/>
                  </a:lnTo>
                  <a:lnTo>
                    <a:pt x="543306" y="250723"/>
                  </a:lnTo>
                  <a:lnTo>
                    <a:pt x="543306" y="504418"/>
                  </a:lnTo>
                  <a:lnTo>
                    <a:pt x="814959" y="504418"/>
                  </a:lnTo>
                  <a:lnTo>
                    <a:pt x="1086599" y="504418"/>
                  </a:lnTo>
                  <a:lnTo>
                    <a:pt x="1361122" y="504418"/>
                  </a:lnTo>
                  <a:lnTo>
                    <a:pt x="1361122" y="250723"/>
                  </a:lnTo>
                  <a:close/>
                </a:path>
              </a:pathLst>
            </a:custGeom>
            <a:solidFill>
              <a:srgbClr val="000000"/>
            </a:solidFill>
          </p:spPr>
          <p:txBody>
            <a:bodyPr wrap="square" lIns="0" tIns="0" rIns="0" bIns="0" rtlCol="0"/>
            <a:lstStyle/>
            <a:p>
              <a:endParaRPr/>
            </a:p>
          </p:txBody>
        </p:sp>
        <p:sp>
          <p:nvSpPr>
            <p:cNvPr id="20" name="object 20"/>
            <p:cNvSpPr/>
            <p:nvPr/>
          </p:nvSpPr>
          <p:spPr>
            <a:xfrm>
              <a:off x="584911" y="4304144"/>
              <a:ext cx="815340" cy="236220"/>
            </a:xfrm>
            <a:custGeom>
              <a:avLst/>
              <a:gdLst/>
              <a:ahLst/>
              <a:cxnLst/>
              <a:rect l="l" t="t" r="r" b="b"/>
              <a:pathLst>
                <a:path w="815340" h="236220">
                  <a:moveTo>
                    <a:pt x="814959" y="0"/>
                  </a:moveTo>
                  <a:lnTo>
                    <a:pt x="543306" y="0"/>
                  </a:lnTo>
                  <a:lnTo>
                    <a:pt x="271653" y="0"/>
                  </a:lnTo>
                  <a:lnTo>
                    <a:pt x="0" y="0"/>
                  </a:lnTo>
                  <a:lnTo>
                    <a:pt x="0" y="236004"/>
                  </a:lnTo>
                  <a:lnTo>
                    <a:pt x="271653" y="236004"/>
                  </a:lnTo>
                  <a:lnTo>
                    <a:pt x="543306" y="236004"/>
                  </a:lnTo>
                  <a:lnTo>
                    <a:pt x="814959" y="236004"/>
                  </a:lnTo>
                  <a:lnTo>
                    <a:pt x="814959" y="0"/>
                  </a:lnTo>
                  <a:close/>
                </a:path>
              </a:pathLst>
            </a:custGeom>
            <a:solidFill>
              <a:srgbClr val="B6B6B6"/>
            </a:solidFill>
          </p:spPr>
          <p:txBody>
            <a:bodyPr wrap="square" lIns="0" tIns="0" rIns="0" bIns="0" rtlCol="0"/>
            <a:lstStyle/>
            <a:p>
              <a:endParaRPr/>
            </a:p>
          </p:txBody>
        </p:sp>
        <p:sp>
          <p:nvSpPr>
            <p:cNvPr id="21" name="object 21"/>
            <p:cNvSpPr/>
            <p:nvPr/>
          </p:nvSpPr>
          <p:spPr>
            <a:xfrm>
              <a:off x="1399872" y="4304141"/>
              <a:ext cx="271780" cy="236220"/>
            </a:xfrm>
            <a:custGeom>
              <a:avLst/>
              <a:gdLst/>
              <a:ahLst/>
              <a:cxnLst/>
              <a:rect l="l" t="t" r="r" b="b"/>
              <a:pathLst>
                <a:path w="271780" h="236220">
                  <a:moveTo>
                    <a:pt x="271649" y="235999"/>
                  </a:moveTo>
                  <a:lnTo>
                    <a:pt x="0" y="235999"/>
                  </a:lnTo>
                  <a:lnTo>
                    <a:pt x="0" y="0"/>
                  </a:lnTo>
                  <a:lnTo>
                    <a:pt x="271649" y="0"/>
                  </a:lnTo>
                  <a:lnTo>
                    <a:pt x="271649" y="235999"/>
                  </a:lnTo>
                  <a:close/>
                </a:path>
              </a:pathLst>
            </a:custGeom>
            <a:solidFill>
              <a:srgbClr val="000000"/>
            </a:solidFill>
          </p:spPr>
          <p:txBody>
            <a:bodyPr wrap="square" lIns="0" tIns="0" rIns="0" bIns="0" rtlCol="0"/>
            <a:lstStyle/>
            <a:p>
              <a:endParaRPr/>
            </a:p>
          </p:txBody>
        </p:sp>
        <p:sp>
          <p:nvSpPr>
            <p:cNvPr id="22" name="object 22"/>
            <p:cNvSpPr/>
            <p:nvPr/>
          </p:nvSpPr>
          <p:spPr>
            <a:xfrm>
              <a:off x="1671521" y="4304141"/>
              <a:ext cx="274955" cy="236220"/>
            </a:xfrm>
            <a:custGeom>
              <a:avLst/>
              <a:gdLst/>
              <a:ahLst/>
              <a:cxnLst/>
              <a:rect l="l" t="t" r="r" b="b"/>
              <a:pathLst>
                <a:path w="274955" h="236220">
                  <a:moveTo>
                    <a:pt x="274524" y="235999"/>
                  </a:moveTo>
                  <a:lnTo>
                    <a:pt x="0" y="235999"/>
                  </a:lnTo>
                  <a:lnTo>
                    <a:pt x="0" y="0"/>
                  </a:lnTo>
                  <a:lnTo>
                    <a:pt x="274524" y="0"/>
                  </a:lnTo>
                  <a:lnTo>
                    <a:pt x="274524" y="235999"/>
                  </a:lnTo>
                  <a:close/>
                </a:path>
              </a:pathLst>
            </a:custGeom>
            <a:solidFill>
              <a:srgbClr val="B6B6B6"/>
            </a:solidFill>
          </p:spPr>
          <p:txBody>
            <a:bodyPr wrap="square" lIns="0" tIns="0" rIns="0" bIns="0" rtlCol="0"/>
            <a:lstStyle/>
            <a:p>
              <a:endParaRPr/>
            </a:p>
          </p:txBody>
        </p:sp>
        <p:sp>
          <p:nvSpPr>
            <p:cNvPr id="23" name="object 23"/>
            <p:cNvSpPr/>
            <p:nvPr/>
          </p:nvSpPr>
          <p:spPr>
            <a:xfrm>
              <a:off x="570648" y="3283943"/>
              <a:ext cx="1390015" cy="1270635"/>
            </a:xfrm>
            <a:custGeom>
              <a:avLst/>
              <a:gdLst/>
              <a:ahLst/>
              <a:cxnLst/>
              <a:rect l="l" t="t" r="r" b="b"/>
              <a:pathLst>
                <a:path w="1390014" h="1270635">
                  <a:moveTo>
                    <a:pt x="14274" y="0"/>
                  </a:moveTo>
                  <a:lnTo>
                    <a:pt x="14274" y="1270472"/>
                  </a:lnTo>
                </a:path>
                <a:path w="1390014" h="1270635">
                  <a:moveTo>
                    <a:pt x="285924" y="0"/>
                  </a:moveTo>
                  <a:lnTo>
                    <a:pt x="285924" y="1270472"/>
                  </a:lnTo>
                </a:path>
                <a:path w="1390014" h="1270635">
                  <a:moveTo>
                    <a:pt x="557573" y="0"/>
                  </a:moveTo>
                  <a:lnTo>
                    <a:pt x="557573" y="1270472"/>
                  </a:lnTo>
                </a:path>
                <a:path w="1390014" h="1270635">
                  <a:moveTo>
                    <a:pt x="829223" y="0"/>
                  </a:moveTo>
                  <a:lnTo>
                    <a:pt x="829223" y="1270472"/>
                  </a:lnTo>
                </a:path>
                <a:path w="1390014" h="1270635">
                  <a:moveTo>
                    <a:pt x="1100872" y="0"/>
                  </a:moveTo>
                  <a:lnTo>
                    <a:pt x="1100872" y="1270472"/>
                  </a:lnTo>
                </a:path>
                <a:path w="1390014" h="1270635">
                  <a:moveTo>
                    <a:pt x="1375397" y="0"/>
                  </a:moveTo>
                  <a:lnTo>
                    <a:pt x="1375397" y="1270472"/>
                  </a:lnTo>
                </a:path>
                <a:path w="1390014" h="1270635">
                  <a:moveTo>
                    <a:pt x="0" y="14274"/>
                  </a:moveTo>
                  <a:lnTo>
                    <a:pt x="1389672" y="14274"/>
                  </a:lnTo>
                </a:path>
                <a:path w="1390014" h="1270635">
                  <a:moveTo>
                    <a:pt x="0" y="262074"/>
                  </a:moveTo>
                  <a:lnTo>
                    <a:pt x="1389672" y="262074"/>
                  </a:lnTo>
                </a:path>
                <a:path w="1390014" h="1270635">
                  <a:moveTo>
                    <a:pt x="0" y="515773"/>
                  </a:moveTo>
                  <a:lnTo>
                    <a:pt x="1389672" y="515773"/>
                  </a:lnTo>
                </a:path>
                <a:path w="1390014" h="1270635">
                  <a:moveTo>
                    <a:pt x="0" y="766498"/>
                  </a:moveTo>
                  <a:lnTo>
                    <a:pt x="1389672" y="766498"/>
                  </a:lnTo>
                </a:path>
                <a:path w="1390014" h="1270635">
                  <a:moveTo>
                    <a:pt x="0" y="1020197"/>
                  </a:moveTo>
                  <a:lnTo>
                    <a:pt x="1389672" y="1020197"/>
                  </a:lnTo>
                </a:path>
                <a:path w="1390014" h="1270635">
                  <a:moveTo>
                    <a:pt x="0" y="1256197"/>
                  </a:moveTo>
                  <a:lnTo>
                    <a:pt x="1389672" y="1256197"/>
                  </a:lnTo>
                </a:path>
              </a:pathLst>
            </a:custGeom>
            <a:ln w="28574">
              <a:solidFill>
                <a:srgbClr val="6EA8DB"/>
              </a:solidFill>
            </a:ln>
          </p:spPr>
          <p:txBody>
            <a:bodyPr wrap="square" lIns="0" tIns="0" rIns="0" bIns="0" rtlCol="0"/>
            <a:lstStyle/>
            <a:p>
              <a:endParaRPr/>
            </a:p>
          </p:txBody>
        </p:sp>
        <p:sp>
          <p:nvSpPr>
            <p:cNvPr id="24" name="object 24"/>
            <p:cNvSpPr/>
            <p:nvPr/>
          </p:nvSpPr>
          <p:spPr>
            <a:xfrm>
              <a:off x="997695" y="3414318"/>
              <a:ext cx="818515" cy="781050"/>
            </a:xfrm>
            <a:custGeom>
              <a:avLst/>
              <a:gdLst/>
              <a:ahLst/>
              <a:cxnLst/>
              <a:rect l="l" t="t" r="r" b="b"/>
              <a:pathLst>
                <a:path w="818514" h="781050">
                  <a:moveTo>
                    <a:pt x="818073" y="507748"/>
                  </a:moveTo>
                  <a:lnTo>
                    <a:pt x="244499" y="507748"/>
                  </a:lnTo>
                  <a:lnTo>
                    <a:pt x="244499" y="0"/>
                  </a:lnTo>
                  <a:lnTo>
                    <a:pt x="0" y="9399"/>
                  </a:lnTo>
                  <a:lnTo>
                    <a:pt x="0" y="780448"/>
                  </a:lnTo>
                </a:path>
              </a:pathLst>
            </a:custGeom>
            <a:ln w="76199">
              <a:solidFill>
                <a:srgbClr val="F0C131"/>
              </a:solidFill>
            </a:ln>
          </p:spPr>
          <p:txBody>
            <a:bodyPr wrap="square" lIns="0" tIns="0" rIns="0" bIns="0" rtlCol="0"/>
            <a:lstStyle/>
            <a:p>
              <a:endParaRPr/>
            </a:p>
          </p:txBody>
        </p:sp>
      </p:grpSp>
      <p:grpSp>
        <p:nvGrpSpPr>
          <p:cNvPr id="25" name="object 25"/>
          <p:cNvGrpSpPr/>
          <p:nvPr/>
        </p:nvGrpSpPr>
        <p:grpSpPr>
          <a:xfrm>
            <a:off x="3694829" y="3304355"/>
            <a:ext cx="1390015" cy="1270635"/>
            <a:chOff x="3694829" y="3304355"/>
            <a:chExt cx="1390015" cy="1270635"/>
          </a:xfrm>
        </p:grpSpPr>
        <p:sp>
          <p:nvSpPr>
            <p:cNvPr id="26" name="object 26"/>
            <p:cNvSpPr/>
            <p:nvPr/>
          </p:nvSpPr>
          <p:spPr>
            <a:xfrm>
              <a:off x="3709111" y="3318649"/>
              <a:ext cx="1087120" cy="501650"/>
            </a:xfrm>
            <a:custGeom>
              <a:avLst/>
              <a:gdLst/>
              <a:ahLst/>
              <a:cxnLst/>
              <a:rect l="l" t="t" r="r" b="b"/>
              <a:pathLst>
                <a:path w="1087120" h="501650">
                  <a:moveTo>
                    <a:pt x="543293" y="0"/>
                  </a:moveTo>
                  <a:lnTo>
                    <a:pt x="271653" y="0"/>
                  </a:lnTo>
                  <a:lnTo>
                    <a:pt x="0" y="0"/>
                  </a:lnTo>
                  <a:lnTo>
                    <a:pt x="0" y="247802"/>
                  </a:lnTo>
                  <a:lnTo>
                    <a:pt x="0" y="501497"/>
                  </a:lnTo>
                  <a:lnTo>
                    <a:pt x="271653" y="501497"/>
                  </a:lnTo>
                  <a:lnTo>
                    <a:pt x="543293" y="501497"/>
                  </a:lnTo>
                  <a:lnTo>
                    <a:pt x="543293" y="247802"/>
                  </a:lnTo>
                  <a:lnTo>
                    <a:pt x="543293" y="0"/>
                  </a:lnTo>
                  <a:close/>
                </a:path>
                <a:path w="1087120" h="501650">
                  <a:moveTo>
                    <a:pt x="1086599" y="0"/>
                  </a:moveTo>
                  <a:lnTo>
                    <a:pt x="814946" y="0"/>
                  </a:lnTo>
                  <a:lnTo>
                    <a:pt x="814946" y="247802"/>
                  </a:lnTo>
                  <a:lnTo>
                    <a:pt x="1086599" y="247802"/>
                  </a:lnTo>
                  <a:lnTo>
                    <a:pt x="1086599" y="0"/>
                  </a:lnTo>
                  <a:close/>
                </a:path>
              </a:pathLst>
            </a:custGeom>
            <a:solidFill>
              <a:srgbClr val="000000"/>
            </a:solidFill>
          </p:spPr>
          <p:txBody>
            <a:bodyPr wrap="square" lIns="0" tIns="0" rIns="0" bIns="0" rtlCol="0"/>
            <a:lstStyle/>
            <a:p>
              <a:endParaRPr/>
            </a:p>
          </p:txBody>
        </p:sp>
        <p:sp>
          <p:nvSpPr>
            <p:cNvPr id="27" name="object 27"/>
            <p:cNvSpPr/>
            <p:nvPr/>
          </p:nvSpPr>
          <p:spPr>
            <a:xfrm>
              <a:off x="4795715" y="3318643"/>
              <a:ext cx="274955" cy="248285"/>
            </a:xfrm>
            <a:custGeom>
              <a:avLst/>
              <a:gdLst/>
              <a:ahLst/>
              <a:cxnLst/>
              <a:rect l="l" t="t" r="r" b="b"/>
              <a:pathLst>
                <a:path w="274954" h="248285">
                  <a:moveTo>
                    <a:pt x="274524" y="247799"/>
                  </a:moveTo>
                  <a:lnTo>
                    <a:pt x="0" y="247799"/>
                  </a:lnTo>
                  <a:lnTo>
                    <a:pt x="0" y="0"/>
                  </a:lnTo>
                  <a:lnTo>
                    <a:pt x="274524" y="0"/>
                  </a:lnTo>
                  <a:lnTo>
                    <a:pt x="274524" y="247799"/>
                  </a:lnTo>
                  <a:close/>
                </a:path>
              </a:pathLst>
            </a:custGeom>
            <a:solidFill>
              <a:srgbClr val="B6B6B6"/>
            </a:solidFill>
          </p:spPr>
          <p:txBody>
            <a:bodyPr wrap="square" lIns="0" tIns="0" rIns="0" bIns="0" rtlCol="0"/>
            <a:lstStyle/>
            <a:p>
              <a:endParaRPr/>
            </a:p>
          </p:txBody>
        </p:sp>
        <p:sp>
          <p:nvSpPr>
            <p:cNvPr id="28" name="object 28"/>
            <p:cNvSpPr/>
            <p:nvPr/>
          </p:nvSpPr>
          <p:spPr>
            <a:xfrm>
              <a:off x="4252404" y="3566451"/>
              <a:ext cx="543560" cy="254000"/>
            </a:xfrm>
            <a:custGeom>
              <a:avLst/>
              <a:gdLst/>
              <a:ahLst/>
              <a:cxnLst/>
              <a:rect l="l" t="t" r="r" b="b"/>
              <a:pathLst>
                <a:path w="543560" h="254000">
                  <a:moveTo>
                    <a:pt x="543306" y="0"/>
                  </a:moveTo>
                  <a:lnTo>
                    <a:pt x="271653" y="0"/>
                  </a:lnTo>
                  <a:lnTo>
                    <a:pt x="0" y="0"/>
                  </a:lnTo>
                  <a:lnTo>
                    <a:pt x="0" y="253695"/>
                  </a:lnTo>
                  <a:lnTo>
                    <a:pt x="271653" y="253695"/>
                  </a:lnTo>
                  <a:lnTo>
                    <a:pt x="543306" y="253695"/>
                  </a:lnTo>
                  <a:lnTo>
                    <a:pt x="543306" y="0"/>
                  </a:lnTo>
                  <a:close/>
                </a:path>
              </a:pathLst>
            </a:custGeom>
            <a:solidFill>
              <a:srgbClr val="000000"/>
            </a:solidFill>
          </p:spPr>
          <p:txBody>
            <a:bodyPr wrap="square" lIns="0" tIns="0" rIns="0" bIns="0" rtlCol="0"/>
            <a:lstStyle/>
            <a:p>
              <a:endParaRPr/>
            </a:p>
          </p:txBody>
        </p:sp>
        <p:sp>
          <p:nvSpPr>
            <p:cNvPr id="29" name="object 29"/>
            <p:cNvSpPr/>
            <p:nvPr/>
          </p:nvSpPr>
          <p:spPr>
            <a:xfrm>
              <a:off x="3709111" y="3566451"/>
              <a:ext cx="1361440" cy="504825"/>
            </a:xfrm>
            <a:custGeom>
              <a:avLst/>
              <a:gdLst/>
              <a:ahLst/>
              <a:cxnLst/>
              <a:rect l="l" t="t" r="r" b="b"/>
              <a:pathLst>
                <a:path w="1361439" h="504825">
                  <a:moveTo>
                    <a:pt x="271653" y="253695"/>
                  </a:moveTo>
                  <a:lnTo>
                    <a:pt x="0" y="253695"/>
                  </a:lnTo>
                  <a:lnTo>
                    <a:pt x="0" y="504418"/>
                  </a:lnTo>
                  <a:lnTo>
                    <a:pt x="271653" y="504418"/>
                  </a:lnTo>
                  <a:lnTo>
                    <a:pt x="271653" y="253695"/>
                  </a:lnTo>
                  <a:close/>
                </a:path>
                <a:path w="1361439" h="504825">
                  <a:moveTo>
                    <a:pt x="1361122" y="0"/>
                  </a:moveTo>
                  <a:lnTo>
                    <a:pt x="1086599" y="0"/>
                  </a:lnTo>
                  <a:lnTo>
                    <a:pt x="1086599" y="253695"/>
                  </a:lnTo>
                  <a:lnTo>
                    <a:pt x="1361122" y="253695"/>
                  </a:lnTo>
                  <a:lnTo>
                    <a:pt x="1361122" y="0"/>
                  </a:lnTo>
                  <a:close/>
                </a:path>
              </a:pathLst>
            </a:custGeom>
            <a:solidFill>
              <a:srgbClr val="B6B6B6"/>
            </a:solidFill>
          </p:spPr>
          <p:txBody>
            <a:bodyPr wrap="square" lIns="0" tIns="0" rIns="0" bIns="0" rtlCol="0"/>
            <a:lstStyle/>
            <a:p>
              <a:endParaRPr/>
            </a:p>
          </p:txBody>
        </p:sp>
        <p:sp>
          <p:nvSpPr>
            <p:cNvPr id="30" name="object 30"/>
            <p:cNvSpPr/>
            <p:nvPr/>
          </p:nvSpPr>
          <p:spPr>
            <a:xfrm>
              <a:off x="3980764" y="3820147"/>
              <a:ext cx="543560" cy="250825"/>
            </a:xfrm>
            <a:custGeom>
              <a:avLst/>
              <a:gdLst/>
              <a:ahLst/>
              <a:cxnLst/>
              <a:rect l="l" t="t" r="r" b="b"/>
              <a:pathLst>
                <a:path w="543560" h="250825">
                  <a:moveTo>
                    <a:pt x="543293" y="0"/>
                  </a:moveTo>
                  <a:lnTo>
                    <a:pt x="271640" y="0"/>
                  </a:lnTo>
                  <a:lnTo>
                    <a:pt x="0" y="0"/>
                  </a:lnTo>
                  <a:lnTo>
                    <a:pt x="0" y="250723"/>
                  </a:lnTo>
                  <a:lnTo>
                    <a:pt x="271640" y="250723"/>
                  </a:lnTo>
                  <a:lnTo>
                    <a:pt x="543293" y="250723"/>
                  </a:lnTo>
                  <a:lnTo>
                    <a:pt x="543293" y="0"/>
                  </a:lnTo>
                  <a:close/>
                </a:path>
              </a:pathLst>
            </a:custGeom>
            <a:solidFill>
              <a:srgbClr val="000000"/>
            </a:solidFill>
          </p:spPr>
          <p:txBody>
            <a:bodyPr wrap="square" lIns="0" tIns="0" rIns="0" bIns="0" rtlCol="0"/>
            <a:lstStyle/>
            <a:p>
              <a:endParaRPr/>
            </a:p>
          </p:txBody>
        </p:sp>
        <p:sp>
          <p:nvSpPr>
            <p:cNvPr id="31" name="object 31"/>
            <p:cNvSpPr/>
            <p:nvPr/>
          </p:nvSpPr>
          <p:spPr>
            <a:xfrm>
              <a:off x="3709117" y="4070866"/>
              <a:ext cx="271780" cy="254000"/>
            </a:xfrm>
            <a:custGeom>
              <a:avLst/>
              <a:gdLst/>
              <a:ahLst/>
              <a:cxnLst/>
              <a:rect l="l" t="t" r="r" b="b"/>
              <a:pathLst>
                <a:path w="271779" h="254000">
                  <a:moveTo>
                    <a:pt x="271649" y="253699"/>
                  </a:moveTo>
                  <a:lnTo>
                    <a:pt x="0" y="253699"/>
                  </a:lnTo>
                  <a:lnTo>
                    <a:pt x="0" y="0"/>
                  </a:lnTo>
                  <a:lnTo>
                    <a:pt x="271649" y="0"/>
                  </a:lnTo>
                  <a:lnTo>
                    <a:pt x="271649" y="253699"/>
                  </a:lnTo>
                  <a:close/>
                </a:path>
              </a:pathLst>
            </a:custGeom>
            <a:solidFill>
              <a:srgbClr val="B6B6B6"/>
            </a:solidFill>
          </p:spPr>
          <p:txBody>
            <a:bodyPr wrap="square" lIns="0" tIns="0" rIns="0" bIns="0" rtlCol="0"/>
            <a:lstStyle/>
            <a:p>
              <a:endParaRPr/>
            </a:p>
          </p:txBody>
        </p:sp>
        <p:sp>
          <p:nvSpPr>
            <p:cNvPr id="32" name="object 32"/>
            <p:cNvSpPr/>
            <p:nvPr/>
          </p:nvSpPr>
          <p:spPr>
            <a:xfrm>
              <a:off x="4252404" y="4070870"/>
              <a:ext cx="817880" cy="254000"/>
            </a:xfrm>
            <a:custGeom>
              <a:avLst/>
              <a:gdLst/>
              <a:ahLst/>
              <a:cxnLst/>
              <a:rect l="l" t="t" r="r" b="b"/>
              <a:pathLst>
                <a:path w="817879" h="254000">
                  <a:moveTo>
                    <a:pt x="817829" y="0"/>
                  </a:moveTo>
                  <a:lnTo>
                    <a:pt x="543306" y="0"/>
                  </a:lnTo>
                  <a:lnTo>
                    <a:pt x="271653" y="0"/>
                  </a:lnTo>
                  <a:lnTo>
                    <a:pt x="0" y="0"/>
                  </a:lnTo>
                  <a:lnTo>
                    <a:pt x="0" y="253707"/>
                  </a:lnTo>
                  <a:lnTo>
                    <a:pt x="271653" y="253707"/>
                  </a:lnTo>
                  <a:lnTo>
                    <a:pt x="543306" y="253707"/>
                  </a:lnTo>
                  <a:lnTo>
                    <a:pt x="817829" y="253707"/>
                  </a:lnTo>
                  <a:lnTo>
                    <a:pt x="817829" y="0"/>
                  </a:lnTo>
                  <a:close/>
                </a:path>
              </a:pathLst>
            </a:custGeom>
            <a:solidFill>
              <a:srgbClr val="000000"/>
            </a:solidFill>
          </p:spPr>
          <p:txBody>
            <a:bodyPr wrap="square" lIns="0" tIns="0" rIns="0" bIns="0" rtlCol="0"/>
            <a:lstStyle/>
            <a:p>
              <a:endParaRPr/>
            </a:p>
          </p:txBody>
        </p:sp>
        <p:sp>
          <p:nvSpPr>
            <p:cNvPr id="33" name="object 33"/>
            <p:cNvSpPr/>
            <p:nvPr/>
          </p:nvSpPr>
          <p:spPr>
            <a:xfrm>
              <a:off x="3709117" y="4324566"/>
              <a:ext cx="271780" cy="236220"/>
            </a:xfrm>
            <a:custGeom>
              <a:avLst/>
              <a:gdLst/>
              <a:ahLst/>
              <a:cxnLst/>
              <a:rect l="l" t="t" r="r" b="b"/>
              <a:pathLst>
                <a:path w="271779" h="236220">
                  <a:moveTo>
                    <a:pt x="271649" y="235999"/>
                  </a:moveTo>
                  <a:lnTo>
                    <a:pt x="0" y="235999"/>
                  </a:lnTo>
                  <a:lnTo>
                    <a:pt x="0" y="0"/>
                  </a:lnTo>
                  <a:lnTo>
                    <a:pt x="271649" y="0"/>
                  </a:lnTo>
                  <a:lnTo>
                    <a:pt x="271649" y="235999"/>
                  </a:lnTo>
                  <a:close/>
                </a:path>
              </a:pathLst>
            </a:custGeom>
            <a:solidFill>
              <a:srgbClr val="B6B6B6"/>
            </a:solidFill>
          </p:spPr>
          <p:txBody>
            <a:bodyPr wrap="square" lIns="0" tIns="0" rIns="0" bIns="0" rtlCol="0"/>
            <a:lstStyle/>
            <a:p>
              <a:endParaRPr/>
            </a:p>
          </p:txBody>
        </p:sp>
        <p:sp>
          <p:nvSpPr>
            <p:cNvPr id="34" name="object 34"/>
            <p:cNvSpPr/>
            <p:nvPr/>
          </p:nvSpPr>
          <p:spPr>
            <a:xfrm>
              <a:off x="3980766" y="4324566"/>
              <a:ext cx="271780" cy="236220"/>
            </a:xfrm>
            <a:custGeom>
              <a:avLst/>
              <a:gdLst/>
              <a:ahLst/>
              <a:cxnLst/>
              <a:rect l="l" t="t" r="r" b="b"/>
              <a:pathLst>
                <a:path w="271779" h="236220">
                  <a:moveTo>
                    <a:pt x="271649" y="235999"/>
                  </a:moveTo>
                  <a:lnTo>
                    <a:pt x="0" y="235999"/>
                  </a:lnTo>
                  <a:lnTo>
                    <a:pt x="0" y="0"/>
                  </a:lnTo>
                  <a:lnTo>
                    <a:pt x="271649" y="0"/>
                  </a:lnTo>
                  <a:lnTo>
                    <a:pt x="271649" y="235999"/>
                  </a:lnTo>
                  <a:close/>
                </a:path>
              </a:pathLst>
            </a:custGeom>
            <a:solidFill>
              <a:srgbClr val="000000"/>
            </a:solidFill>
          </p:spPr>
          <p:txBody>
            <a:bodyPr wrap="square" lIns="0" tIns="0" rIns="0" bIns="0" rtlCol="0"/>
            <a:lstStyle/>
            <a:p>
              <a:endParaRPr/>
            </a:p>
          </p:txBody>
        </p:sp>
        <p:sp>
          <p:nvSpPr>
            <p:cNvPr id="35" name="object 35"/>
            <p:cNvSpPr/>
            <p:nvPr/>
          </p:nvSpPr>
          <p:spPr>
            <a:xfrm>
              <a:off x="4252404" y="4324578"/>
              <a:ext cx="817880" cy="236220"/>
            </a:xfrm>
            <a:custGeom>
              <a:avLst/>
              <a:gdLst/>
              <a:ahLst/>
              <a:cxnLst/>
              <a:rect l="l" t="t" r="r" b="b"/>
              <a:pathLst>
                <a:path w="817879" h="236220">
                  <a:moveTo>
                    <a:pt x="817829" y="0"/>
                  </a:moveTo>
                  <a:lnTo>
                    <a:pt x="543306" y="0"/>
                  </a:lnTo>
                  <a:lnTo>
                    <a:pt x="271653" y="0"/>
                  </a:lnTo>
                  <a:lnTo>
                    <a:pt x="0" y="0"/>
                  </a:lnTo>
                  <a:lnTo>
                    <a:pt x="0" y="235991"/>
                  </a:lnTo>
                  <a:lnTo>
                    <a:pt x="271653" y="235991"/>
                  </a:lnTo>
                  <a:lnTo>
                    <a:pt x="543306" y="235991"/>
                  </a:lnTo>
                  <a:lnTo>
                    <a:pt x="817829" y="235991"/>
                  </a:lnTo>
                  <a:lnTo>
                    <a:pt x="817829" y="0"/>
                  </a:lnTo>
                  <a:close/>
                </a:path>
              </a:pathLst>
            </a:custGeom>
            <a:solidFill>
              <a:srgbClr val="B6B6B6"/>
            </a:solidFill>
          </p:spPr>
          <p:txBody>
            <a:bodyPr wrap="square" lIns="0" tIns="0" rIns="0" bIns="0" rtlCol="0"/>
            <a:lstStyle/>
            <a:p>
              <a:endParaRPr/>
            </a:p>
          </p:txBody>
        </p:sp>
        <p:sp>
          <p:nvSpPr>
            <p:cNvPr id="36" name="object 36"/>
            <p:cNvSpPr/>
            <p:nvPr/>
          </p:nvSpPr>
          <p:spPr>
            <a:xfrm>
              <a:off x="3709117" y="3304368"/>
              <a:ext cx="271780" cy="1270635"/>
            </a:xfrm>
            <a:custGeom>
              <a:avLst/>
              <a:gdLst/>
              <a:ahLst/>
              <a:cxnLst/>
              <a:rect l="l" t="t" r="r" b="b"/>
              <a:pathLst>
                <a:path w="271779" h="1270635">
                  <a:moveTo>
                    <a:pt x="0" y="0"/>
                  </a:moveTo>
                  <a:lnTo>
                    <a:pt x="0" y="1270472"/>
                  </a:lnTo>
                </a:path>
                <a:path w="271779" h="1270635">
                  <a:moveTo>
                    <a:pt x="271649" y="0"/>
                  </a:moveTo>
                  <a:lnTo>
                    <a:pt x="271649" y="530048"/>
                  </a:lnTo>
                </a:path>
              </a:pathLst>
            </a:custGeom>
            <a:ln w="28574">
              <a:solidFill>
                <a:srgbClr val="DF6666"/>
              </a:solidFill>
            </a:ln>
          </p:spPr>
          <p:txBody>
            <a:bodyPr wrap="square" lIns="0" tIns="0" rIns="0" bIns="0" rtlCol="0"/>
            <a:lstStyle/>
            <a:p>
              <a:endParaRPr/>
            </a:p>
          </p:txBody>
        </p:sp>
        <p:sp>
          <p:nvSpPr>
            <p:cNvPr id="37" name="object 37"/>
            <p:cNvSpPr/>
            <p:nvPr/>
          </p:nvSpPr>
          <p:spPr>
            <a:xfrm>
              <a:off x="3980766" y="3834417"/>
              <a:ext cx="0" cy="222250"/>
            </a:xfrm>
            <a:custGeom>
              <a:avLst/>
              <a:gdLst/>
              <a:ahLst/>
              <a:cxnLst/>
              <a:rect l="l" t="t" r="r" b="b"/>
              <a:pathLst>
                <a:path h="222250">
                  <a:moveTo>
                    <a:pt x="0" y="0"/>
                  </a:moveTo>
                  <a:lnTo>
                    <a:pt x="0" y="222174"/>
                  </a:lnTo>
                </a:path>
              </a:pathLst>
            </a:custGeom>
            <a:ln w="9524">
              <a:solidFill>
                <a:srgbClr val="DF6666"/>
              </a:solidFill>
            </a:ln>
          </p:spPr>
          <p:txBody>
            <a:bodyPr wrap="square" lIns="0" tIns="0" rIns="0" bIns="0" rtlCol="0"/>
            <a:lstStyle/>
            <a:p>
              <a:endParaRPr/>
            </a:p>
          </p:txBody>
        </p:sp>
        <p:sp>
          <p:nvSpPr>
            <p:cNvPr id="38" name="object 38"/>
            <p:cNvSpPr/>
            <p:nvPr/>
          </p:nvSpPr>
          <p:spPr>
            <a:xfrm>
              <a:off x="3694842" y="3304368"/>
              <a:ext cx="1390015" cy="1270635"/>
            </a:xfrm>
            <a:custGeom>
              <a:avLst/>
              <a:gdLst/>
              <a:ahLst/>
              <a:cxnLst/>
              <a:rect l="l" t="t" r="r" b="b"/>
              <a:pathLst>
                <a:path w="1390014" h="1270635">
                  <a:moveTo>
                    <a:pt x="285924" y="752223"/>
                  </a:moveTo>
                  <a:lnTo>
                    <a:pt x="285924" y="1270472"/>
                  </a:lnTo>
                </a:path>
                <a:path w="1390014" h="1270635">
                  <a:moveTo>
                    <a:pt x="557573" y="0"/>
                  </a:moveTo>
                  <a:lnTo>
                    <a:pt x="557573" y="1270472"/>
                  </a:lnTo>
                </a:path>
                <a:path w="1390014" h="1270635">
                  <a:moveTo>
                    <a:pt x="829223" y="0"/>
                  </a:moveTo>
                  <a:lnTo>
                    <a:pt x="829223" y="1270472"/>
                  </a:lnTo>
                </a:path>
                <a:path w="1390014" h="1270635">
                  <a:moveTo>
                    <a:pt x="1100872" y="0"/>
                  </a:moveTo>
                  <a:lnTo>
                    <a:pt x="1100872" y="1270472"/>
                  </a:lnTo>
                </a:path>
                <a:path w="1390014" h="1270635">
                  <a:moveTo>
                    <a:pt x="1375397" y="0"/>
                  </a:moveTo>
                  <a:lnTo>
                    <a:pt x="1375397" y="1270472"/>
                  </a:lnTo>
                </a:path>
                <a:path w="1390014" h="1270635">
                  <a:moveTo>
                    <a:pt x="0" y="14274"/>
                  </a:moveTo>
                  <a:lnTo>
                    <a:pt x="1389672" y="14274"/>
                  </a:lnTo>
                </a:path>
                <a:path w="1390014" h="1270635">
                  <a:moveTo>
                    <a:pt x="0" y="262074"/>
                  </a:moveTo>
                  <a:lnTo>
                    <a:pt x="1389672" y="262074"/>
                  </a:lnTo>
                </a:path>
              </a:pathLst>
            </a:custGeom>
            <a:ln w="28574">
              <a:solidFill>
                <a:srgbClr val="DF6666"/>
              </a:solidFill>
            </a:ln>
          </p:spPr>
          <p:txBody>
            <a:bodyPr wrap="square" lIns="0" tIns="0" rIns="0" bIns="0" rtlCol="0"/>
            <a:lstStyle/>
            <a:p>
              <a:endParaRPr/>
            </a:p>
          </p:txBody>
        </p:sp>
        <p:sp>
          <p:nvSpPr>
            <p:cNvPr id="39" name="object 39"/>
            <p:cNvSpPr/>
            <p:nvPr/>
          </p:nvSpPr>
          <p:spPr>
            <a:xfrm>
              <a:off x="3694842" y="3820142"/>
              <a:ext cx="271780" cy="0"/>
            </a:xfrm>
            <a:custGeom>
              <a:avLst/>
              <a:gdLst/>
              <a:ahLst/>
              <a:cxnLst/>
              <a:rect l="l" t="t" r="r" b="b"/>
              <a:pathLst>
                <a:path w="271779">
                  <a:moveTo>
                    <a:pt x="0" y="0"/>
                  </a:moveTo>
                  <a:lnTo>
                    <a:pt x="271649" y="0"/>
                  </a:lnTo>
                </a:path>
              </a:pathLst>
            </a:custGeom>
            <a:ln w="9524">
              <a:solidFill>
                <a:srgbClr val="DF6666"/>
              </a:solidFill>
            </a:ln>
          </p:spPr>
          <p:txBody>
            <a:bodyPr wrap="square" lIns="0" tIns="0" rIns="0" bIns="0" rtlCol="0"/>
            <a:lstStyle/>
            <a:p>
              <a:endParaRPr/>
            </a:p>
          </p:txBody>
        </p:sp>
        <p:sp>
          <p:nvSpPr>
            <p:cNvPr id="40" name="object 40"/>
            <p:cNvSpPr/>
            <p:nvPr/>
          </p:nvSpPr>
          <p:spPr>
            <a:xfrm>
              <a:off x="3966491" y="3820142"/>
              <a:ext cx="1118235" cy="0"/>
            </a:xfrm>
            <a:custGeom>
              <a:avLst/>
              <a:gdLst/>
              <a:ahLst/>
              <a:cxnLst/>
              <a:rect l="l" t="t" r="r" b="b"/>
              <a:pathLst>
                <a:path w="1118235">
                  <a:moveTo>
                    <a:pt x="0" y="0"/>
                  </a:moveTo>
                  <a:lnTo>
                    <a:pt x="1118022" y="0"/>
                  </a:lnTo>
                </a:path>
              </a:pathLst>
            </a:custGeom>
            <a:ln w="28574">
              <a:solidFill>
                <a:srgbClr val="DF6666"/>
              </a:solidFill>
            </a:ln>
          </p:spPr>
          <p:txBody>
            <a:bodyPr wrap="square" lIns="0" tIns="0" rIns="0" bIns="0" rtlCol="0"/>
            <a:lstStyle/>
            <a:p>
              <a:endParaRPr/>
            </a:p>
          </p:txBody>
        </p:sp>
        <p:sp>
          <p:nvSpPr>
            <p:cNvPr id="41" name="object 41"/>
            <p:cNvSpPr/>
            <p:nvPr/>
          </p:nvSpPr>
          <p:spPr>
            <a:xfrm>
              <a:off x="3694842" y="4070866"/>
              <a:ext cx="271780" cy="0"/>
            </a:xfrm>
            <a:custGeom>
              <a:avLst/>
              <a:gdLst/>
              <a:ahLst/>
              <a:cxnLst/>
              <a:rect l="l" t="t" r="r" b="b"/>
              <a:pathLst>
                <a:path w="271779">
                  <a:moveTo>
                    <a:pt x="0" y="0"/>
                  </a:moveTo>
                  <a:lnTo>
                    <a:pt x="271649" y="0"/>
                  </a:lnTo>
                </a:path>
              </a:pathLst>
            </a:custGeom>
            <a:ln w="9524">
              <a:solidFill>
                <a:srgbClr val="DF6666"/>
              </a:solidFill>
            </a:ln>
          </p:spPr>
          <p:txBody>
            <a:bodyPr wrap="square" lIns="0" tIns="0" rIns="0" bIns="0" rtlCol="0"/>
            <a:lstStyle/>
            <a:p>
              <a:endParaRPr/>
            </a:p>
          </p:txBody>
        </p:sp>
        <p:sp>
          <p:nvSpPr>
            <p:cNvPr id="42" name="object 42"/>
            <p:cNvSpPr/>
            <p:nvPr/>
          </p:nvSpPr>
          <p:spPr>
            <a:xfrm>
              <a:off x="3694842" y="4070866"/>
              <a:ext cx="1390015" cy="490220"/>
            </a:xfrm>
            <a:custGeom>
              <a:avLst/>
              <a:gdLst/>
              <a:ahLst/>
              <a:cxnLst/>
              <a:rect l="l" t="t" r="r" b="b"/>
              <a:pathLst>
                <a:path w="1390014" h="490220">
                  <a:moveTo>
                    <a:pt x="271649" y="0"/>
                  </a:moveTo>
                  <a:lnTo>
                    <a:pt x="1389672" y="0"/>
                  </a:lnTo>
                </a:path>
                <a:path w="1390014" h="490220">
                  <a:moveTo>
                    <a:pt x="0" y="253699"/>
                  </a:moveTo>
                  <a:lnTo>
                    <a:pt x="1389672" y="253699"/>
                  </a:lnTo>
                </a:path>
                <a:path w="1390014" h="490220">
                  <a:moveTo>
                    <a:pt x="0" y="489699"/>
                  </a:moveTo>
                  <a:lnTo>
                    <a:pt x="1389672" y="489699"/>
                  </a:lnTo>
                </a:path>
              </a:pathLst>
            </a:custGeom>
            <a:ln w="28574">
              <a:solidFill>
                <a:srgbClr val="DF6666"/>
              </a:solidFill>
            </a:ln>
          </p:spPr>
          <p:txBody>
            <a:bodyPr wrap="square" lIns="0" tIns="0" rIns="0" bIns="0" rtlCol="0"/>
            <a:lstStyle/>
            <a:p>
              <a:endParaRPr/>
            </a:p>
          </p:txBody>
        </p:sp>
        <p:sp>
          <p:nvSpPr>
            <p:cNvPr id="43" name="object 43"/>
            <p:cNvSpPr/>
            <p:nvPr/>
          </p:nvSpPr>
          <p:spPr>
            <a:xfrm>
              <a:off x="4121891" y="3433117"/>
              <a:ext cx="818515" cy="781050"/>
            </a:xfrm>
            <a:custGeom>
              <a:avLst/>
              <a:gdLst/>
              <a:ahLst/>
              <a:cxnLst/>
              <a:rect l="l" t="t" r="r" b="b"/>
              <a:pathLst>
                <a:path w="818514" h="781050">
                  <a:moveTo>
                    <a:pt x="818073" y="507748"/>
                  </a:moveTo>
                  <a:lnTo>
                    <a:pt x="244499" y="507748"/>
                  </a:lnTo>
                  <a:lnTo>
                    <a:pt x="244499" y="0"/>
                  </a:lnTo>
                  <a:lnTo>
                    <a:pt x="0" y="9399"/>
                  </a:lnTo>
                  <a:lnTo>
                    <a:pt x="0" y="780448"/>
                  </a:lnTo>
                </a:path>
              </a:pathLst>
            </a:custGeom>
            <a:ln w="76199">
              <a:solidFill>
                <a:srgbClr val="F0C131"/>
              </a:solidFill>
            </a:ln>
          </p:spPr>
          <p:txBody>
            <a:bodyPr wrap="square" lIns="0" tIns="0" rIns="0" bIns="0" rtlCol="0"/>
            <a:lstStyle/>
            <a:p>
              <a:endParaRPr/>
            </a:p>
          </p:txBody>
        </p:sp>
      </p:grpSp>
      <p:grpSp>
        <p:nvGrpSpPr>
          <p:cNvPr id="44" name="object 44"/>
          <p:cNvGrpSpPr/>
          <p:nvPr/>
        </p:nvGrpSpPr>
        <p:grpSpPr>
          <a:xfrm>
            <a:off x="6117075" y="3407430"/>
            <a:ext cx="209550" cy="222885"/>
            <a:chOff x="6117075" y="3407430"/>
            <a:chExt cx="209550" cy="222885"/>
          </a:xfrm>
        </p:grpSpPr>
        <p:sp>
          <p:nvSpPr>
            <p:cNvPr id="45" name="object 45"/>
            <p:cNvSpPr/>
            <p:nvPr/>
          </p:nvSpPr>
          <p:spPr>
            <a:xfrm>
              <a:off x="6121837" y="3412193"/>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000000"/>
            </a:solidFill>
          </p:spPr>
          <p:txBody>
            <a:bodyPr wrap="square" lIns="0" tIns="0" rIns="0" bIns="0" rtlCol="0"/>
            <a:lstStyle/>
            <a:p>
              <a:endParaRPr/>
            </a:p>
          </p:txBody>
        </p:sp>
        <p:sp>
          <p:nvSpPr>
            <p:cNvPr id="46" name="object 46"/>
            <p:cNvSpPr/>
            <p:nvPr/>
          </p:nvSpPr>
          <p:spPr>
            <a:xfrm>
              <a:off x="6117087" y="3407443"/>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sp>
        <p:nvSpPr>
          <p:cNvPr id="47" name="object 47"/>
          <p:cNvSpPr/>
          <p:nvPr/>
        </p:nvSpPr>
        <p:spPr>
          <a:xfrm>
            <a:off x="6117087" y="37122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nvGrpSpPr>
          <p:cNvPr id="48" name="object 48"/>
          <p:cNvGrpSpPr/>
          <p:nvPr/>
        </p:nvGrpSpPr>
        <p:grpSpPr>
          <a:xfrm>
            <a:off x="6117075" y="4017029"/>
            <a:ext cx="209550" cy="598805"/>
            <a:chOff x="6117075" y="4017029"/>
            <a:chExt cx="209550" cy="598805"/>
          </a:xfrm>
        </p:grpSpPr>
        <p:sp>
          <p:nvSpPr>
            <p:cNvPr id="49" name="object 49"/>
            <p:cNvSpPr/>
            <p:nvPr/>
          </p:nvSpPr>
          <p:spPr>
            <a:xfrm>
              <a:off x="6121837" y="4021791"/>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CCCCCC"/>
            </a:solidFill>
          </p:spPr>
          <p:txBody>
            <a:bodyPr wrap="square" lIns="0" tIns="0" rIns="0" bIns="0" rtlCol="0"/>
            <a:lstStyle/>
            <a:p>
              <a:endParaRPr/>
            </a:p>
          </p:txBody>
        </p:sp>
        <p:sp>
          <p:nvSpPr>
            <p:cNvPr id="50" name="object 50"/>
            <p:cNvSpPr/>
            <p:nvPr/>
          </p:nvSpPr>
          <p:spPr>
            <a:xfrm>
              <a:off x="6117087" y="4017041"/>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sp>
          <p:nvSpPr>
            <p:cNvPr id="51" name="object 51"/>
            <p:cNvSpPr/>
            <p:nvPr/>
          </p:nvSpPr>
          <p:spPr>
            <a:xfrm>
              <a:off x="6224237" y="4314166"/>
              <a:ext cx="3175" cy="263525"/>
            </a:xfrm>
            <a:custGeom>
              <a:avLst/>
              <a:gdLst/>
              <a:ahLst/>
              <a:cxnLst/>
              <a:rect l="l" t="t" r="r" b="b"/>
              <a:pathLst>
                <a:path w="3175" h="263525">
                  <a:moveTo>
                    <a:pt x="1499" y="-38099"/>
                  </a:moveTo>
                  <a:lnTo>
                    <a:pt x="1499" y="301199"/>
                  </a:lnTo>
                </a:path>
              </a:pathLst>
            </a:custGeom>
            <a:ln w="79199">
              <a:solidFill>
                <a:srgbClr val="F0C131"/>
              </a:solidFill>
            </a:ln>
          </p:spPr>
          <p:txBody>
            <a:bodyPr wrap="square" lIns="0" tIns="0" rIns="0" bIns="0" rtlCol="0"/>
            <a:lstStyle/>
            <a:p>
              <a:endParaRPr/>
            </a:p>
          </p:txBody>
        </p:sp>
      </p:grpSp>
      <p:sp>
        <p:nvSpPr>
          <p:cNvPr id="52" name="object 52"/>
          <p:cNvSpPr txBox="1"/>
          <p:nvPr/>
        </p:nvSpPr>
        <p:spPr>
          <a:xfrm>
            <a:off x="6440236" y="3299920"/>
            <a:ext cx="1527175" cy="1244600"/>
          </a:xfrm>
          <a:prstGeom prst="rect">
            <a:avLst/>
          </a:prstGeom>
        </p:spPr>
        <p:txBody>
          <a:bodyPr vert="horz" wrap="square" lIns="0" tIns="104140" rIns="0" bIns="0" rtlCol="0">
            <a:spAutoFit/>
          </a:bodyPr>
          <a:lstStyle/>
          <a:p>
            <a:pPr marL="12700">
              <a:lnSpc>
                <a:spcPct val="100000"/>
              </a:lnSpc>
              <a:spcBef>
                <a:spcPts val="820"/>
              </a:spcBef>
            </a:pPr>
            <a:r>
              <a:rPr sz="1400" dirty="0">
                <a:latin typeface="Arial"/>
                <a:cs typeface="Arial"/>
              </a:rPr>
              <a:t>known</a:t>
            </a:r>
            <a:endParaRPr sz="1400">
              <a:latin typeface="Arial"/>
              <a:cs typeface="Arial"/>
            </a:endParaRPr>
          </a:p>
          <a:p>
            <a:pPr marL="12700" marR="5080">
              <a:lnSpc>
                <a:spcPct val="142900"/>
              </a:lnSpc>
            </a:pPr>
            <a:r>
              <a:rPr sz="1400" spc="-5" dirty="0">
                <a:latin typeface="Arial"/>
                <a:cs typeface="Arial"/>
              </a:rPr>
              <a:t>needs</a:t>
            </a:r>
            <a:r>
              <a:rPr sz="1400" spc="-85" dirty="0">
                <a:latin typeface="Arial"/>
                <a:cs typeface="Arial"/>
              </a:rPr>
              <a:t> </a:t>
            </a:r>
            <a:r>
              <a:rPr sz="1400" spc="-5" dirty="0">
                <a:latin typeface="Arial"/>
                <a:cs typeface="Arial"/>
              </a:rPr>
              <a:t>interpolation  unknown</a:t>
            </a:r>
            <a:endParaRPr sz="1400">
              <a:latin typeface="Arial"/>
              <a:cs typeface="Arial"/>
            </a:endParaRPr>
          </a:p>
          <a:p>
            <a:pPr marL="12700">
              <a:lnSpc>
                <a:spcPct val="100000"/>
              </a:lnSpc>
              <a:spcBef>
                <a:spcPts val="720"/>
              </a:spcBef>
            </a:pPr>
            <a:r>
              <a:rPr sz="1400" spc="-5" dirty="0">
                <a:latin typeface="Arial"/>
                <a:cs typeface="Arial"/>
              </a:rPr>
              <a:t>query</a:t>
            </a:r>
            <a:r>
              <a:rPr sz="1400" spc="-15" dirty="0">
                <a:latin typeface="Arial"/>
                <a:cs typeface="Arial"/>
              </a:rPr>
              <a:t> </a:t>
            </a:r>
            <a:r>
              <a:rPr sz="1400" spc="-5" dirty="0">
                <a:latin typeface="Arial"/>
                <a:cs typeface="Arial"/>
              </a:rPr>
              <a:t>path</a:t>
            </a:r>
            <a:endParaRPr sz="1400">
              <a:latin typeface="Arial"/>
              <a:cs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bject 3"/>
          <p:cNvSpPr txBox="1">
            <a:spLocks noGrp="1"/>
          </p:cNvSpPr>
          <p:nvPr>
            <p:ph type="title"/>
          </p:nvPr>
        </p:nvSpPr>
        <p:spPr>
          <a:xfrm>
            <a:off x="304800" y="176564"/>
            <a:ext cx="7017080" cy="604135"/>
          </a:xfrm>
          <a:prstGeom prst="rect">
            <a:avLst/>
          </a:prstGeom>
        </p:spPr>
        <p:txBody>
          <a:bodyPr vert="horz" lIns="91440" tIns="45720" rIns="91440" bIns="45720" rtlCol="0" anchor="t">
            <a:normAutofit/>
          </a:bodyPr>
          <a:lstStyle/>
          <a:p>
            <a:pPr marL="12700" algn="l" rtl="0">
              <a:lnSpc>
                <a:spcPct val="90000"/>
              </a:lnSpc>
              <a:spcBef>
                <a:spcPct val="0"/>
              </a:spcBef>
            </a:pPr>
            <a:r>
              <a:rPr lang="en-US" sz="2800" kern="1200" spc="5" dirty="0">
                <a:solidFill>
                  <a:schemeClr val="tx1"/>
                </a:solidFill>
                <a:latin typeface="+mj-lt"/>
                <a:ea typeface="+mj-ea"/>
                <a:cs typeface="+mj-cs"/>
              </a:rPr>
              <a:t>Phases of the</a:t>
            </a:r>
            <a:r>
              <a:rPr lang="en-US" sz="2800" kern="1200" spc="-75" dirty="0">
                <a:solidFill>
                  <a:schemeClr val="tx1"/>
                </a:solidFill>
                <a:latin typeface="+mj-lt"/>
                <a:ea typeface="+mj-ea"/>
                <a:cs typeface="+mj-cs"/>
              </a:rPr>
              <a:t> </a:t>
            </a:r>
            <a:r>
              <a:rPr lang="en-US" sz="2800" kern="1200" dirty="0">
                <a:solidFill>
                  <a:schemeClr val="tx1"/>
                </a:solidFill>
                <a:latin typeface="+mj-lt"/>
                <a:ea typeface="+mj-ea"/>
                <a:cs typeface="+mj-cs"/>
              </a:rPr>
              <a:t>Project</a:t>
            </a:r>
          </a:p>
        </p:txBody>
      </p:sp>
      <p:grpSp>
        <p:nvGrpSpPr>
          <p:cNvPr id="11" name="Group 10">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45650" y="415613"/>
            <a:ext cx="430632" cy="806899"/>
            <a:chOff x="10994200" y="554152"/>
            <a:chExt cx="574177" cy="1075866"/>
          </a:xfrm>
        </p:grpSpPr>
        <p:sp>
          <p:nvSpPr>
            <p:cNvPr id="2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3"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2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24" name="Straight Connector 1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7716" y="2707795"/>
            <a:ext cx="0" cy="2429046"/>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object 2">
            <a:extLst>
              <a:ext uri="{FF2B5EF4-FFF2-40B4-BE49-F238E27FC236}">
                <a16:creationId xmlns:a16="http://schemas.microsoft.com/office/drawing/2014/main" id="{09402EF2-3578-41AC-9E34-88894F1E0A96}"/>
              </a:ext>
            </a:extLst>
          </p:cNvPr>
          <p:cNvGraphicFramePr/>
          <p:nvPr>
            <p:extLst>
              <p:ext uri="{D42A27DB-BD31-4B8C-83A1-F6EECF244321}">
                <p14:modId xmlns:p14="http://schemas.microsoft.com/office/powerpoint/2010/main" val="1562667897"/>
              </p:ext>
            </p:extLst>
          </p:nvPr>
        </p:nvGraphicFramePr>
        <p:xfrm>
          <a:off x="838200" y="992642"/>
          <a:ext cx="7592112" cy="36303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D3F4D-256C-46C1-BC07-D5E071B7DA9C}"/>
              </a:ext>
            </a:extLst>
          </p:cNvPr>
          <p:cNvSpPr>
            <a:spLocks noGrp="1"/>
          </p:cNvSpPr>
          <p:nvPr>
            <p:ph type="title"/>
          </p:nvPr>
        </p:nvSpPr>
        <p:spPr>
          <a:xfrm>
            <a:off x="232037" y="81801"/>
            <a:ext cx="8374551" cy="384721"/>
          </a:xfrm>
        </p:spPr>
        <p:txBody>
          <a:bodyPr/>
          <a:lstStyle/>
          <a:p>
            <a:r>
              <a:rPr lang="en-IN" dirty="0"/>
              <a:t>Background - Secure Multi Party Computation (MPC)</a:t>
            </a:r>
            <a:endParaRPr lang="en-CA" dirty="0"/>
          </a:p>
        </p:txBody>
      </p:sp>
      <p:sp>
        <p:nvSpPr>
          <p:cNvPr id="3" name="Text Placeholder 2">
            <a:extLst>
              <a:ext uri="{FF2B5EF4-FFF2-40B4-BE49-F238E27FC236}">
                <a16:creationId xmlns:a16="http://schemas.microsoft.com/office/drawing/2014/main" id="{7110AD6C-1CA2-41FC-9E8E-706CAD29D032}"/>
              </a:ext>
            </a:extLst>
          </p:cNvPr>
          <p:cNvSpPr>
            <a:spLocks noGrp="1"/>
          </p:cNvSpPr>
          <p:nvPr>
            <p:ph type="body" idx="1"/>
          </p:nvPr>
        </p:nvSpPr>
        <p:spPr>
          <a:xfrm>
            <a:off x="457199" y="1027151"/>
            <a:ext cx="8077201" cy="492443"/>
          </a:xfrm>
        </p:spPr>
        <p:txBody>
          <a:bodyPr/>
          <a:lstStyle/>
          <a:p>
            <a:r>
              <a:rPr lang="en-IN" sz="1600" b="1" dirty="0"/>
              <a:t>Goal: </a:t>
            </a:r>
            <a:r>
              <a:rPr lang="en-IN" sz="1600" dirty="0"/>
              <a:t>To compute a function of private inputs without revealing information </a:t>
            </a:r>
            <a:endParaRPr lang="en-CA" sz="1600" dirty="0"/>
          </a:p>
          <a:p>
            <a:r>
              <a:rPr lang="en-CA" sz="1600" dirty="0"/>
              <a:t>about the inputs</a:t>
            </a:r>
            <a:endParaRPr lang="en-IN" sz="1600" dirty="0"/>
          </a:p>
        </p:txBody>
      </p:sp>
      <p:pic>
        <p:nvPicPr>
          <p:cNvPr id="5" name="Picture 4">
            <a:extLst>
              <a:ext uri="{FF2B5EF4-FFF2-40B4-BE49-F238E27FC236}">
                <a16:creationId xmlns:a16="http://schemas.microsoft.com/office/drawing/2014/main" id="{4D3BAF88-D0E4-4813-9136-9F545D1CCA77}"/>
              </a:ext>
            </a:extLst>
          </p:cNvPr>
          <p:cNvPicPr>
            <a:picLocks noChangeAspect="1"/>
          </p:cNvPicPr>
          <p:nvPr/>
        </p:nvPicPr>
        <p:blipFill>
          <a:blip r:embed="rId3"/>
          <a:stretch>
            <a:fillRect/>
          </a:stretch>
        </p:blipFill>
        <p:spPr>
          <a:xfrm>
            <a:off x="387133" y="2086300"/>
            <a:ext cx="4184867" cy="2059220"/>
          </a:xfrm>
          <a:prstGeom prst="rect">
            <a:avLst/>
          </a:prstGeom>
        </p:spPr>
      </p:pic>
      <p:sp>
        <p:nvSpPr>
          <p:cNvPr id="6" name="Text Placeholder 2">
            <a:extLst>
              <a:ext uri="{FF2B5EF4-FFF2-40B4-BE49-F238E27FC236}">
                <a16:creationId xmlns:a16="http://schemas.microsoft.com/office/drawing/2014/main" id="{298B18C9-AE1C-4B55-AD02-56982D447312}"/>
              </a:ext>
            </a:extLst>
          </p:cNvPr>
          <p:cNvSpPr txBox="1">
            <a:spLocks/>
          </p:cNvSpPr>
          <p:nvPr/>
        </p:nvSpPr>
        <p:spPr>
          <a:xfrm>
            <a:off x="5181599" y="1858213"/>
            <a:ext cx="3352801" cy="738664"/>
          </a:xfrm>
          <a:prstGeom prst="rect">
            <a:avLst/>
          </a:prstGeom>
        </p:spPr>
        <p:txBody>
          <a:bodyPr wrap="square" lIns="0" tIns="0" rIns="0" bIns="0">
            <a:spAutoFit/>
          </a:bodyPr>
          <a:lstStyle>
            <a:lvl1pPr marL="0">
              <a:defRPr sz="1800" b="0" i="0">
                <a:solidFill>
                  <a:srgbClr val="595959"/>
                </a:solidFill>
                <a:latin typeface="Arial"/>
                <a:ea typeface="+mn-ea"/>
                <a:cs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IN" sz="1600" b="1" kern="0" dirty="0"/>
              <a:t>Motivation: </a:t>
            </a:r>
            <a:r>
              <a:rPr lang="en-US" altLang="en-US" sz="1600" dirty="0"/>
              <a:t>Parties wish to inhibit data sharing due to security concerns.</a:t>
            </a:r>
          </a:p>
        </p:txBody>
      </p:sp>
      <p:sp>
        <p:nvSpPr>
          <p:cNvPr id="7" name="Text Placeholder 2">
            <a:extLst>
              <a:ext uri="{FF2B5EF4-FFF2-40B4-BE49-F238E27FC236}">
                <a16:creationId xmlns:a16="http://schemas.microsoft.com/office/drawing/2014/main" id="{C34E3FAC-5314-4B46-9768-A76DED0D7D0F}"/>
              </a:ext>
            </a:extLst>
          </p:cNvPr>
          <p:cNvSpPr txBox="1">
            <a:spLocks/>
          </p:cNvSpPr>
          <p:nvPr/>
        </p:nvSpPr>
        <p:spPr>
          <a:xfrm>
            <a:off x="5181599" y="3372948"/>
            <a:ext cx="3505201" cy="738664"/>
          </a:xfrm>
          <a:prstGeom prst="rect">
            <a:avLst/>
          </a:prstGeom>
        </p:spPr>
        <p:txBody>
          <a:bodyPr wrap="square" lIns="0" tIns="0" rIns="0" bIns="0">
            <a:spAutoFit/>
          </a:bodyPr>
          <a:lstStyle>
            <a:lvl1pPr marL="0">
              <a:defRPr sz="1800" b="0" i="0">
                <a:solidFill>
                  <a:srgbClr val="595959"/>
                </a:solidFill>
                <a:latin typeface="Arial"/>
                <a:ea typeface="+mn-ea"/>
                <a:cs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a:r>
              <a:rPr lang="en-US" sz="1600" dirty="0"/>
              <a:t>Secret sharing based protocols are popular techniques to achieve secure multi-party computations.</a:t>
            </a:r>
            <a:r>
              <a:rPr lang="en-IN" sz="1600" dirty="0"/>
              <a:t> </a:t>
            </a:r>
            <a:endParaRPr lang="en-US" altLang="en-US" sz="1600" dirty="0"/>
          </a:p>
        </p:txBody>
      </p:sp>
    </p:spTree>
    <p:extLst>
      <p:ext uri="{BB962C8B-B14F-4D97-AF65-F5344CB8AC3E}">
        <p14:creationId xmlns:p14="http://schemas.microsoft.com/office/powerpoint/2010/main" val="3439568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96836"/>
            <a:ext cx="1217295" cy="409575"/>
          </a:xfrm>
          <a:prstGeom prst="rect">
            <a:avLst/>
          </a:prstGeom>
        </p:spPr>
        <p:txBody>
          <a:bodyPr vert="horz" wrap="square" lIns="0" tIns="15240" rIns="0" bIns="0" rtlCol="0">
            <a:spAutoFit/>
          </a:bodyPr>
          <a:lstStyle/>
          <a:p>
            <a:pPr marL="12700">
              <a:lnSpc>
                <a:spcPct val="100000"/>
              </a:lnSpc>
              <a:spcBef>
                <a:spcPts val="120"/>
              </a:spcBef>
            </a:pPr>
            <a:r>
              <a:rPr spc="5" dirty="0"/>
              <a:t>Cryp</a:t>
            </a:r>
            <a:r>
              <a:rPr spc="-270" dirty="0"/>
              <a:t>T</a:t>
            </a:r>
            <a:r>
              <a:rPr spc="5" dirty="0"/>
              <a:t>en</a:t>
            </a:r>
          </a:p>
        </p:txBody>
      </p:sp>
      <p:sp>
        <p:nvSpPr>
          <p:cNvPr id="3" name="object 3"/>
          <p:cNvSpPr txBox="1"/>
          <p:nvPr/>
        </p:nvSpPr>
        <p:spPr>
          <a:xfrm>
            <a:off x="475248" y="1371251"/>
            <a:ext cx="7801609" cy="2233930"/>
          </a:xfrm>
          <a:prstGeom prst="rect">
            <a:avLst/>
          </a:prstGeom>
        </p:spPr>
        <p:txBody>
          <a:bodyPr vert="horz" wrap="square" lIns="0" tIns="53340" rIns="0" bIns="0" rtlCol="0">
            <a:spAutoFit/>
          </a:bodyPr>
          <a:lstStyle/>
          <a:p>
            <a:pPr marL="379095" indent="-367030">
              <a:lnSpc>
                <a:spcPct val="100000"/>
              </a:lnSpc>
              <a:spcBef>
                <a:spcPts val="420"/>
              </a:spcBef>
              <a:buChar char="●"/>
              <a:tabLst>
                <a:tab pos="379095" algn="l"/>
                <a:tab pos="379730" algn="l"/>
              </a:tabLst>
            </a:pPr>
            <a:r>
              <a:rPr sz="1800" spc="-5" dirty="0">
                <a:solidFill>
                  <a:srgbClr val="595959"/>
                </a:solidFill>
                <a:latin typeface="Arial"/>
                <a:cs typeface="Arial"/>
              </a:rPr>
              <a:t>Uses </a:t>
            </a:r>
            <a:r>
              <a:rPr sz="1800" dirty="0">
                <a:solidFill>
                  <a:srgbClr val="595959"/>
                </a:solidFill>
                <a:latin typeface="Arial"/>
                <a:cs typeface="Arial"/>
              </a:rPr>
              <a:t>secret sharing</a:t>
            </a:r>
            <a:r>
              <a:rPr sz="1800" spc="-15" dirty="0">
                <a:solidFill>
                  <a:srgbClr val="595959"/>
                </a:solidFill>
                <a:latin typeface="Arial"/>
                <a:cs typeface="Arial"/>
              </a:rPr>
              <a:t> </a:t>
            </a:r>
            <a:r>
              <a:rPr sz="1800" spc="-5" dirty="0">
                <a:solidFill>
                  <a:srgbClr val="595959"/>
                </a:solidFill>
                <a:latin typeface="Arial"/>
                <a:cs typeface="Arial"/>
              </a:rPr>
              <a:t>protocols</a:t>
            </a:r>
            <a:endParaRPr sz="1800" dirty="0">
              <a:latin typeface="Arial"/>
              <a:cs typeface="Arial"/>
            </a:endParaRPr>
          </a:p>
          <a:p>
            <a:pPr marL="379095" indent="-367030">
              <a:lnSpc>
                <a:spcPct val="100000"/>
              </a:lnSpc>
              <a:spcBef>
                <a:spcPts val="325"/>
              </a:spcBef>
              <a:buChar char="●"/>
              <a:tabLst>
                <a:tab pos="379095" algn="l"/>
                <a:tab pos="379730" algn="l"/>
              </a:tabLst>
            </a:pPr>
            <a:r>
              <a:rPr sz="1800" spc="-5" dirty="0">
                <a:solidFill>
                  <a:srgbClr val="595959"/>
                </a:solidFill>
                <a:latin typeface="Arial"/>
                <a:cs typeface="Arial"/>
              </a:rPr>
              <a:t>Private Addition: Parties </a:t>
            </a:r>
            <a:r>
              <a:rPr sz="1800" dirty="0">
                <a:solidFill>
                  <a:srgbClr val="595959"/>
                </a:solidFill>
                <a:latin typeface="Arial"/>
                <a:cs typeface="Arial"/>
              </a:rPr>
              <a:t>sum </a:t>
            </a:r>
            <a:r>
              <a:rPr sz="1800" spc="-5" dirty="0">
                <a:solidFill>
                  <a:srgbClr val="595959"/>
                </a:solidFill>
                <a:latin typeface="Arial"/>
                <a:cs typeface="Arial"/>
              </a:rPr>
              <a:t>their </a:t>
            </a:r>
            <a:r>
              <a:rPr sz="1800" dirty="0">
                <a:solidFill>
                  <a:srgbClr val="595959"/>
                </a:solidFill>
                <a:latin typeface="Arial"/>
                <a:cs typeface="Arial"/>
              </a:rPr>
              <a:t>shares</a:t>
            </a:r>
            <a:r>
              <a:rPr sz="1800" spc="-135" dirty="0">
                <a:solidFill>
                  <a:srgbClr val="595959"/>
                </a:solidFill>
                <a:latin typeface="Arial"/>
                <a:cs typeface="Arial"/>
              </a:rPr>
              <a:t> </a:t>
            </a:r>
            <a:r>
              <a:rPr sz="1800" spc="-5" dirty="0">
                <a:solidFill>
                  <a:srgbClr val="595959"/>
                </a:solidFill>
                <a:latin typeface="Arial"/>
                <a:cs typeface="Arial"/>
              </a:rPr>
              <a:t>independently</a:t>
            </a:r>
            <a:endParaRPr sz="1800" dirty="0">
              <a:latin typeface="Arial"/>
              <a:cs typeface="Arial"/>
            </a:endParaRPr>
          </a:p>
          <a:p>
            <a:pPr marL="379095" indent="-367030">
              <a:lnSpc>
                <a:spcPct val="100000"/>
              </a:lnSpc>
              <a:spcBef>
                <a:spcPts val="325"/>
              </a:spcBef>
              <a:buChar char="●"/>
              <a:tabLst>
                <a:tab pos="379095" algn="l"/>
                <a:tab pos="379730" algn="l"/>
              </a:tabLst>
            </a:pPr>
            <a:r>
              <a:rPr sz="1800" spc="-5" dirty="0">
                <a:solidFill>
                  <a:srgbClr val="595959"/>
                </a:solidFill>
                <a:latin typeface="Arial"/>
                <a:cs typeface="Arial"/>
              </a:rPr>
              <a:t>Private </a:t>
            </a:r>
            <a:r>
              <a:rPr sz="1800" dirty="0">
                <a:solidFill>
                  <a:srgbClr val="595959"/>
                </a:solidFill>
                <a:latin typeface="Arial"/>
                <a:cs typeface="Arial"/>
              </a:rPr>
              <a:t>Multiplication: </a:t>
            </a:r>
            <a:r>
              <a:rPr sz="1800" spc="-5" dirty="0">
                <a:solidFill>
                  <a:srgbClr val="595959"/>
                </a:solidFill>
                <a:latin typeface="Arial"/>
                <a:cs typeface="Arial"/>
              </a:rPr>
              <a:t>Using Beaver triples, </a:t>
            </a:r>
            <a:r>
              <a:rPr sz="1800" dirty="0">
                <a:solidFill>
                  <a:srgbClr val="595959"/>
                </a:solidFill>
                <a:latin typeface="Arial"/>
                <a:cs typeface="Arial"/>
              </a:rPr>
              <a:t>requires </a:t>
            </a:r>
            <a:r>
              <a:rPr sz="1800" spc="-5" dirty="0">
                <a:solidFill>
                  <a:srgbClr val="595959"/>
                </a:solidFill>
                <a:latin typeface="Arial"/>
                <a:cs typeface="Arial"/>
              </a:rPr>
              <a:t>trusted third</a:t>
            </a:r>
            <a:r>
              <a:rPr sz="1800" spc="-65" dirty="0">
                <a:solidFill>
                  <a:srgbClr val="595959"/>
                </a:solidFill>
                <a:latin typeface="Arial"/>
                <a:cs typeface="Arial"/>
              </a:rPr>
              <a:t> </a:t>
            </a:r>
            <a:r>
              <a:rPr sz="1800" spc="-5" dirty="0">
                <a:solidFill>
                  <a:srgbClr val="595959"/>
                </a:solidFill>
                <a:latin typeface="Arial"/>
                <a:cs typeface="Arial"/>
              </a:rPr>
              <a:t>party</a:t>
            </a:r>
            <a:endParaRPr sz="1800" dirty="0">
              <a:latin typeface="Arial"/>
              <a:cs typeface="Arial"/>
            </a:endParaRPr>
          </a:p>
          <a:p>
            <a:pPr marL="379095" indent="-367030">
              <a:lnSpc>
                <a:spcPct val="100000"/>
              </a:lnSpc>
              <a:spcBef>
                <a:spcPts val="325"/>
              </a:spcBef>
              <a:buChar char="●"/>
              <a:tabLst>
                <a:tab pos="379095" algn="l"/>
                <a:tab pos="379730" algn="l"/>
              </a:tabLst>
            </a:pPr>
            <a:r>
              <a:rPr sz="1800" spc="-5" dirty="0">
                <a:solidFill>
                  <a:srgbClr val="595959"/>
                </a:solidFill>
                <a:latin typeface="Arial"/>
                <a:cs typeface="Arial"/>
              </a:rPr>
              <a:t>Linear Functions: Implemented using private additions and</a:t>
            </a:r>
            <a:r>
              <a:rPr sz="1800" spc="-70" dirty="0">
                <a:solidFill>
                  <a:srgbClr val="595959"/>
                </a:solidFill>
                <a:latin typeface="Arial"/>
                <a:cs typeface="Arial"/>
              </a:rPr>
              <a:t> </a:t>
            </a:r>
            <a:r>
              <a:rPr sz="1800" dirty="0">
                <a:solidFill>
                  <a:srgbClr val="595959"/>
                </a:solidFill>
                <a:latin typeface="Arial"/>
                <a:cs typeface="Arial"/>
              </a:rPr>
              <a:t>multiplications</a:t>
            </a:r>
            <a:endParaRPr sz="1800" dirty="0">
              <a:latin typeface="Arial"/>
              <a:cs typeface="Arial"/>
            </a:endParaRPr>
          </a:p>
          <a:p>
            <a:pPr marL="379095" indent="-367030">
              <a:lnSpc>
                <a:spcPct val="100000"/>
              </a:lnSpc>
              <a:spcBef>
                <a:spcPts val="325"/>
              </a:spcBef>
              <a:buChar char="●"/>
              <a:tabLst>
                <a:tab pos="379095" algn="l"/>
                <a:tab pos="379730" algn="l"/>
              </a:tabLst>
            </a:pPr>
            <a:r>
              <a:rPr sz="1800" spc="-5" dirty="0">
                <a:solidFill>
                  <a:srgbClr val="595959"/>
                </a:solidFill>
                <a:latin typeface="Arial"/>
                <a:cs typeface="Arial"/>
              </a:rPr>
              <a:t>Non-Linear Functions: Implemented using </a:t>
            </a:r>
            <a:r>
              <a:rPr sz="1800" dirty="0">
                <a:solidFill>
                  <a:srgbClr val="595959"/>
                </a:solidFill>
                <a:latin typeface="Arial"/>
                <a:cs typeface="Arial"/>
              </a:rPr>
              <a:t>standard</a:t>
            </a:r>
            <a:r>
              <a:rPr sz="1800" spc="-35" dirty="0">
                <a:solidFill>
                  <a:srgbClr val="595959"/>
                </a:solidFill>
                <a:latin typeface="Arial"/>
                <a:cs typeface="Arial"/>
              </a:rPr>
              <a:t> </a:t>
            </a:r>
            <a:r>
              <a:rPr sz="1800" spc="-5" dirty="0">
                <a:solidFill>
                  <a:srgbClr val="595959"/>
                </a:solidFill>
                <a:latin typeface="Arial"/>
                <a:cs typeface="Arial"/>
              </a:rPr>
              <a:t>approximations</a:t>
            </a:r>
            <a:endParaRPr sz="1800" dirty="0">
              <a:latin typeface="Arial"/>
              <a:cs typeface="Arial"/>
            </a:endParaRPr>
          </a:p>
          <a:p>
            <a:pPr marL="379095" indent="-367030">
              <a:lnSpc>
                <a:spcPct val="100000"/>
              </a:lnSpc>
              <a:spcBef>
                <a:spcPts val="320"/>
              </a:spcBef>
              <a:buChar char="●"/>
              <a:tabLst>
                <a:tab pos="379095" algn="l"/>
                <a:tab pos="379730" algn="l"/>
              </a:tabLst>
            </a:pPr>
            <a:r>
              <a:rPr sz="1800" spc="-5" dirty="0">
                <a:solidFill>
                  <a:srgbClr val="595959"/>
                </a:solidFill>
                <a:latin typeface="Arial"/>
                <a:cs typeface="Arial"/>
              </a:rPr>
              <a:t>C++ implementation under the</a:t>
            </a:r>
            <a:r>
              <a:rPr sz="1800" spc="-10" dirty="0">
                <a:solidFill>
                  <a:srgbClr val="595959"/>
                </a:solidFill>
                <a:latin typeface="Arial"/>
                <a:cs typeface="Arial"/>
              </a:rPr>
              <a:t> </a:t>
            </a:r>
            <a:r>
              <a:rPr sz="1800" spc="-5" dirty="0">
                <a:solidFill>
                  <a:srgbClr val="595959"/>
                </a:solidFill>
                <a:latin typeface="Arial"/>
                <a:cs typeface="Arial"/>
              </a:rPr>
              <a:t>hood</a:t>
            </a:r>
            <a:endParaRPr sz="1800" dirty="0">
              <a:latin typeface="Arial"/>
              <a:cs typeface="Arial"/>
            </a:endParaRPr>
          </a:p>
          <a:p>
            <a:pPr marL="379095" indent="-367030">
              <a:lnSpc>
                <a:spcPct val="100000"/>
              </a:lnSpc>
              <a:spcBef>
                <a:spcPts val="325"/>
              </a:spcBef>
              <a:buChar char="●"/>
              <a:tabLst>
                <a:tab pos="379095" algn="l"/>
                <a:tab pos="379730" algn="l"/>
              </a:tabLst>
            </a:pPr>
            <a:r>
              <a:rPr sz="1800" spc="-5" dirty="0">
                <a:solidFill>
                  <a:srgbClr val="595959"/>
                </a:solidFill>
                <a:latin typeface="Arial"/>
                <a:cs typeface="Arial"/>
              </a:rPr>
              <a:t>Cryten performance </a:t>
            </a:r>
            <a:r>
              <a:rPr sz="1800" spc="-45" dirty="0">
                <a:solidFill>
                  <a:srgbClr val="595959"/>
                </a:solidFill>
                <a:latin typeface="Arial"/>
                <a:cs typeface="Arial"/>
              </a:rPr>
              <a:t>w.r.t </a:t>
            </a:r>
            <a:r>
              <a:rPr sz="1800" spc="-5" dirty="0">
                <a:solidFill>
                  <a:srgbClr val="595959"/>
                </a:solidFill>
                <a:latin typeface="Arial"/>
                <a:cs typeface="Arial"/>
              </a:rPr>
              <a:t>other implementations is</a:t>
            </a:r>
            <a:r>
              <a:rPr sz="1800" spc="60" dirty="0">
                <a:solidFill>
                  <a:srgbClr val="0097A7"/>
                </a:solidFill>
                <a:latin typeface="Arial"/>
                <a:cs typeface="Arial"/>
              </a:rPr>
              <a:t> </a:t>
            </a:r>
            <a:r>
              <a:rPr sz="1800" u="heavy" spc="-5" dirty="0">
                <a:solidFill>
                  <a:srgbClr val="0097A7"/>
                </a:solidFill>
                <a:uFill>
                  <a:solidFill>
                    <a:srgbClr val="0097A7"/>
                  </a:solidFill>
                </a:uFill>
                <a:latin typeface="Arial"/>
                <a:cs typeface="Arial"/>
                <a:hlinkClick r:id="rId3"/>
              </a:rPr>
              <a:t>promising</a:t>
            </a:r>
            <a:endParaRPr sz="1800" dirty="0">
              <a:latin typeface="Arial"/>
              <a:cs typeface="Arial"/>
            </a:endParaRPr>
          </a:p>
        </p:txBody>
      </p:sp>
      <p:sp>
        <p:nvSpPr>
          <p:cNvPr id="4" name="object 4"/>
          <p:cNvSpPr/>
          <p:nvPr/>
        </p:nvSpPr>
        <p:spPr>
          <a:xfrm>
            <a:off x="5780773" y="96100"/>
            <a:ext cx="2016199" cy="536981"/>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nvGraphicFramePr>
        <p:xfrm>
          <a:off x="189637" y="1959508"/>
          <a:ext cx="1889759" cy="1241919"/>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gridCol w="527685">
                  <a:extLst>
                    <a:ext uri="{9D8B030D-6E8A-4147-A177-3AD203B41FA5}">
                      <a16:colId xmlns:a16="http://schemas.microsoft.com/office/drawing/2014/main" val="20005"/>
                    </a:ext>
                  </a:extLst>
                </a:gridCol>
              </a:tblGrid>
              <a:tr h="24779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rowSpan="3">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0"/>
                  </a:ext>
                </a:extLst>
              </a:tr>
              <a:tr h="25369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vMerge="1">
                  <a:txBody>
                    <a:bodyPr/>
                    <a:lstStyle/>
                    <a:p>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1"/>
                  </a:ext>
                </a:extLst>
              </a:tr>
              <a:tr h="90849">
                <a:tc rowSpan="2">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rowSpan="2">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rowSpan="2">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vMerge="1">
                  <a:txBody>
                    <a:bodyPr/>
                    <a:lstStyle/>
                    <a:p>
                      <a:endParaRPr/>
                    </a:p>
                  </a:txBody>
                  <a:tcPr marL="0" marR="0" marT="0" marB="0">
                    <a:lnL w="28575">
                      <a:solidFill>
                        <a:srgbClr val="6EA8DB"/>
                      </a:solidFill>
                      <a:prstDash val="solid"/>
                    </a:lnL>
                    <a:lnB w="28575">
                      <a:solidFill>
                        <a:srgbClr val="595959"/>
                      </a:solidFill>
                      <a:prstDash val="solid"/>
                    </a:lnB>
                  </a:tcPr>
                </a:tc>
                <a:extLst>
                  <a:ext uri="{0D108BD9-81ED-4DB2-BD59-A6C34878D82A}">
                    <a16:rowId xmlns:a16="http://schemas.microsoft.com/office/drawing/2014/main" val="10002"/>
                  </a:ext>
                </a:extLst>
              </a:tr>
              <a:tr h="159874">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vMerge="1">
                  <a:txBody>
                    <a:bodyPr/>
                    <a:lstStyle/>
                    <a:p>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rowSpan="3">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3"/>
                  </a:ext>
                </a:extLst>
              </a:tr>
              <a:tr h="25369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vMerge="1">
                  <a:txBody>
                    <a:bodyPr/>
                    <a:lstStyle/>
                    <a:p>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4"/>
                  </a:ext>
                </a:extLst>
              </a:tr>
              <a:tr h="235999">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vMerge="1">
                  <a:txBody>
                    <a:bodyPr/>
                    <a:lstStyle/>
                    <a:p>
                      <a:endParaRPr/>
                    </a:p>
                  </a:txBody>
                  <a:tcPr marL="0" marR="0" marT="0" marB="0">
                    <a:lnL w="28575">
                      <a:solidFill>
                        <a:srgbClr val="6EA8DB"/>
                      </a:solidFill>
                      <a:prstDash val="solid"/>
                    </a:lnL>
                    <a:lnT w="28575">
                      <a:solidFill>
                        <a:srgbClr val="595959"/>
                      </a:solidFill>
                      <a:prstDash val="solid"/>
                    </a:lnT>
                  </a:tcPr>
                </a:tc>
                <a:extLst>
                  <a:ext uri="{0D108BD9-81ED-4DB2-BD59-A6C34878D82A}">
                    <a16:rowId xmlns:a16="http://schemas.microsoft.com/office/drawing/2014/main" val="10005"/>
                  </a:ext>
                </a:extLst>
              </a:tr>
            </a:tbl>
          </a:graphicData>
        </a:graphic>
      </p:graphicFrame>
      <p:graphicFrame>
        <p:nvGraphicFramePr>
          <p:cNvPr id="3" name="object 3"/>
          <p:cNvGraphicFramePr>
            <a:graphicFrameLocks noGrp="1"/>
          </p:cNvGraphicFramePr>
          <p:nvPr/>
        </p:nvGraphicFramePr>
        <p:xfrm>
          <a:off x="2247032" y="1128352"/>
          <a:ext cx="1362074" cy="1241922"/>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tblGrid>
              <a:tr h="247799">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0"/>
                  </a:ext>
                </a:extLst>
              </a:tr>
              <a:tr h="253699">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1"/>
                  </a:ext>
                </a:extLst>
              </a:tr>
              <a:tr h="250726">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extLst>
                  <a:ext uri="{0D108BD9-81ED-4DB2-BD59-A6C34878D82A}">
                    <a16:rowId xmlns:a16="http://schemas.microsoft.com/office/drawing/2014/main" val="10002"/>
                  </a:ext>
                </a:extLst>
              </a:tr>
              <a:tr h="253696">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3"/>
                  </a:ext>
                </a:extLst>
              </a:tr>
              <a:tr h="236002">
                <a:tc>
                  <a:txBody>
                    <a:bodyPr/>
                    <a:lstStyle/>
                    <a:p>
                      <a:pPr>
                        <a:lnSpc>
                          <a:spcPct val="100000"/>
                        </a:lnSpc>
                      </a:pPr>
                      <a:endParaRPr sz="14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tc>
                  <a:txBody>
                    <a:bodyPr/>
                    <a:lstStyle/>
                    <a:p>
                      <a:pPr>
                        <a:lnSpc>
                          <a:spcPct val="100000"/>
                        </a:lnSpc>
                      </a:pPr>
                      <a:endParaRPr sz="1400" dirty="0">
                        <a:latin typeface="Times New Roman"/>
                        <a:cs typeface="Times New Roman"/>
                      </a:endParaRPr>
                    </a:p>
                  </a:txBody>
                  <a:tcPr marL="0" marR="0" marT="0" marB="0">
                    <a:lnL w="28575">
                      <a:solidFill>
                        <a:srgbClr val="93C37C"/>
                      </a:solidFill>
                      <a:prstDash val="solid"/>
                    </a:lnL>
                    <a:lnR w="28575">
                      <a:solidFill>
                        <a:srgbClr val="93C37C"/>
                      </a:solidFill>
                      <a:prstDash val="solid"/>
                    </a:lnR>
                    <a:lnT w="28575">
                      <a:solidFill>
                        <a:srgbClr val="93C37C"/>
                      </a:solidFill>
                      <a:prstDash val="solid"/>
                    </a:lnT>
                    <a:lnB w="28575">
                      <a:solidFill>
                        <a:srgbClr val="93C37C"/>
                      </a:solidFill>
                      <a:prstDash val="solid"/>
                    </a:lnB>
                    <a:solidFill>
                      <a:srgbClr val="000000"/>
                    </a:solidFill>
                  </a:tcPr>
                </a:tc>
                <a:extLst>
                  <a:ext uri="{0D108BD9-81ED-4DB2-BD59-A6C34878D82A}">
                    <a16:rowId xmlns:a16="http://schemas.microsoft.com/office/drawing/2014/main" val="10004"/>
                  </a:ext>
                </a:extLst>
              </a:tr>
            </a:tbl>
          </a:graphicData>
        </a:graphic>
      </p:graphicFrame>
      <p:graphicFrame>
        <p:nvGraphicFramePr>
          <p:cNvPr id="4" name="object 4"/>
          <p:cNvGraphicFramePr>
            <a:graphicFrameLocks noGrp="1"/>
          </p:cNvGraphicFramePr>
          <p:nvPr/>
        </p:nvGraphicFramePr>
        <p:xfrm>
          <a:off x="3694829" y="1966551"/>
          <a:ext cx="1362074" cy="1241927"/>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tblGrid>
              <a:tr h="24779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0"/>
                  </a:ext>
                </a:extLst>
              </a:tr>
              <a:tr h="253701">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1"/>
                  </a:ext>
                </a:extLst>
              </a:tr>
              <a:tr h="25072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extLst>
                  <a:ext uri="{0D108BD9-81ED-4DB2-BD59-A6C34878D82A}">
                    <a16:rowId xmlns:a16="http://schemas.microsoft.com/office/drawing/2014/main" val="10002"/>
                  </a:ext>
                </a:extLst>
              </a:tr>
              <a:tr h="253699">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3"/>
                  </a:ext>
                </a:extLst>
              </a:tr>
              <a:tr h="235999">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extLst>
                  <a:ext uri="{0D108BD9-81ED-4DB2-BD59-A6C34878D82A}">
                    <a16:rowId xmlns:a16="http://schemas.microsoft.com/office/drawing/2014/main" val="10004"/>
                  </a:ext>
                </a:extLst>
              </a:tr>
            </a:tbl>
          </a:graphicData>
        </a:graphic>
      </p:graphicFrame>
      <p:graphicFrame>
        <p:nvGraphicFramePr>
          <p:cNvPr id="5" name="object 5"/>
          <p:cNvGraphicFramePr>
            <a:graphicFrameLocks noGrp="1"/>
          </p:cNvGraphicFramePr>
          <p:nvPr/>
        </p:nvGraphicFramePr>
        <p:xfrm>
          <a:off x="2247032" y="2523557"/>
          <a:ext cx="1362074" cy="1241920"/>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tblGrid>
              <a:tr h="247799">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0"/>
                  </a:ext>
                </a:extLst>
              </a:tr>
              <a:tr h="253699">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1"/>
                  </a:ext>
                </a:extLst>
              </a:tr>
              <a:tr h="250724">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extLst>
                  <a:ext uri="{0D108BD9-81ED-4DB2-BD59-A6C34878D82A}">
                    <a16:rowId xmlns:a16="http://schemas.microsoft.com/office/drawing/2014/main" val="10002"/>
                  </a:ext>
                </a:extLst>
              </a:tr>
              <a:tr h="253699">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extLst>
                  <a:ext uri="{0D108BD9-81ED-4DB2-BD59-A6C34878D82A}">
                    <a16:rowId xmlns:a16="http://schemas.microsoft.com/office/drawing/2014/main" val="10003"/>
                  </a:ext>
                </a:extLst>
              </a:tr>
              <a:tr h="235999">
                <a:tc>
                  <a:txBody>
                    <a:bodyPr/>
                    <a:lstStyle/>
                    <a:p>
                      <a:pPr>
                        <a:lnSpc>
                          <a:spcPct val="100000"/>
                        </a:lnSpc>
                      </a:pPr>
                      <a:endParaRPr sz="14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000000"/>
                    </a:solidFill>
                  </a:tcPr>
                </a:tc>
                <a:tc>
                  <a:txBody>
                    <a:bodyPr/>
                    <a:lstStyle/>
                    <a:p>
                      <a:pPr>
                        <a:lnSpc>
                          <a:spcPct val="100000"/>
                        </a:lnSpc>
                      </a:pPr>
                      <a:endParaRPr sz="14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DF6666"/>
                      </a:solidFill>
                      <a:prstDash val="solid"/>
                    </a:lnL>
                    <a:lnR w="28575">
                      <a:solidFill>
                        <a:srgbClr val="DF6666"/>
                      </a:solidFill>
                      <a:prstDash val="solid"/>
                    </a:lnR>
                    <a:lnT w="28575">
                      <a:solidFill>
                        <a:srgbClr val="DF6666"/>
                      </a:solidFill>
                      <a:prstDash val="solid"/>
                    </a:lnT>
                    <a:lnB w="28575">
                      <a:solidFill>
                        <a:srgbClr val="DF6666"/>
                      </a:solidFill>
                      <a:prstDash val="solid"/>
                    </a:lnB>
                    <a:solidFill>
                      <a:srgbClr val="B6B6B6"/>
                    </a:solidFill>
                  </a:tcPr>
                </a:tc>
                <a:extLst>
                  <a:ext uri="{0D108BD9-81ED-4DB2-BD59-A6C34878D82A}">
                    <a16:rowId xmlns:a16="http://schemas.microsoft.com/office/drawing/2014/main" val="10004"/>
                  </a:ext>
                </a:extLst>
              </a:tr>
            </a:tbl>
          </a:graphicData>
        </a:graphic>
      </p:graphicFrame>
      <p:grpSp>
        <p:nvGrpSpPr>
          <p:cNvPr id="6" name="object 6"/>
          <p:cNvGrpSpPr/>
          <p:nvPr/>
        </p:nvGrpSpPr>
        <p:grpSpPr>
          <a:xfrm>
            <a:off x="5147127" y="1761966"/>
            <a:ext cx="2072639" cy="1522095"/>
            <a:chOff x="5147127" y="1761966"/>
            <a:chExt cx="2072639" cy="1522095"/>
          </a:xfrm>
        </p:grpSpPr>
        <p:sp>
          <p:nvSpPr>
            <p:cNvPr id="7" name="object 7"/>
            <p:cNvSpPr/>
            <p:nvPr/>
          </p:nvSpPr>
          <p:spPr>
            <a:xfrm>
              <a:off x="5681363" y="1776253"/>
              <a:ext cx="1524000" cy="1493520"/>
            </a:xfrm>
            <a:custGeom>
              <a:avLst/>
              <a:gdLst/>
              <a:ahLst/>
              <a:cxnLst/>
              <a:rect l="l" t="t" r="r" b="b"/>
              <a:pathLst>
                <a:path w="1524000" h="1493520">
                  <a:moveTo>
                    <a:pt x="0" y="0"/>
                  </a:moveTo>
                  <a:lnTo>
                    <a:pt x="1523996" y="0"/>
                  </a:lnTo>
                  <a:lnTo>
                    <a:pt x="1523996" y="1493089"/>
                  </a:lnTo>
                  <a:lnTo>
                    <a:pt x="0" y="1493089"/>
                  </a:lnTo>
                  <a:lnTo>
                    <a:pt x="0" y="0"/>
                  </a:lnTo>
                  <a:close/>
                </a:path>
              </a:pathLst>
            </a:custGeom>
            <a:ln w="28574">
              <a:solidFill>
                <a:srgbClr val="93C37C"/>
              </a:solidFill>
            </a:ln>
          </p:spPr>
          <p:txBody>
            <a:bodyPr wrap="square" lIns="0" tIns="0" rIns="0" bIns="0" rtlCol="0"/>
            <a:lstStyle/>
            <a:p>
              <a:endParaRPr/>
            </a:p>
          </p:txBody>
        </p:sp>
        <p:sp>
          <p:nvSpPr>
            <p:cNvPr id="8" name="object 8"/>
            <p:cNvSpPr/>
            <p:nvPr/>
          </p:nvSpPr>
          <p:spPr>
            <a:xfrm>
              <a:off x="5711638" y="1792496"/>
              <a:ext cx="1473835" cy="1449705"/>
            </a:xfrm>
            <a:custGeom>
              <a:avLst/>
              <a:gdLst/>
              <a:ahLst/>
              <a:cxnLst/>
              <a:rect l="l" t="t" r="r" b="b"/>
              <a:pathLst>
                <a:path w="1473834" h="1449705">
                  <a:moveTo>
                    <a:pt x="0" y="0"/>
                  </a:moveTo>
                  <a:lnTo>
                    <a:pt x="1473597" y="0"/>
                  </a:lnTo>
                  <a:lnTo>
                    <a:pt x="1473597" y="1449297"/>
                  </a:lnTo>
                  <a:lnTo>
                    <a:pt x="0" y="1449297"/>
                  </a:lnTo>
                  <a:lnTo>
                    <a:pt x="0" y="0"/>
                  </a:lnTo>
                  <a:close/>
                </a:path>
              </a:pathLst>
            </a:custGeom>
            <a:ln w="28574">
              <a:solidFill>
                <a:srgbClr val="DF6666"/>
              </a:solidFill>
            </a:ln>
          </p:spPr>
          <p:txBody>
            <a:bodyPr wrap="square" lIns="0" tIns="0" rIns="0" bIns="0" rtlCol="0"/>
            <a:lstStyle/>
            <a:p>
              <a:endParaRPr/>
            </a:p>
          </p:txBody>
        </p:sp>
        <p:sp>
          <p:nvSpPr>
            <p:cNvPr id="9" name="object 9"/>
            <p:cNvSpPr/>
            <p:nvPr/>
          </p:nvSpPr>
          <p:spPr>
            <a:xfrm>
              <a:off x="5735913" y="1819953"/>
              <a:ext cx="1431290" cy="1403985"/>
            </a:xfrm>
            <a:custGeom>
              <a:avLst/>
              <a:gdLst/>
              <a:ahLst/>
              <a:cxnLst/>
              <a:rect l="l" t="t" r="r" b="b"/>
              <a:pathLst>
                <a:path w="1431290" h="1403985">
                  <a:moveTo>
                    <a:pt x="0" y="0"/>
                  </a:moveTo>
                  <a:lnTo>
                    <a:pt x="1430697" y="0"/>
                  </a:lnTo>
                  <a:lnTo>
                    <a:pt x="1430697" y="1403689"/>
                  </a:lnTo>
                  <a:lnTo>
                    <a:pt x="0" y="1403689"/>
                  </a:lnTo>
                  <a:lnTo>
                    <a:pt x="0" y="0"/>
                  </a:lnTo>
                  <a:close/>
                </a:path>
              </a:pathLst>
            </a:custGeom>
            <a:ln w="28574">
              <a:solidFill>
                <a:srgbClr val="6EA8DB"/>
              </a:solidFill>
            </a:ln>
          </p:spPr>
          <p:txBody>
            <a:bodyPr wrap="square" lIns="0" tIns="0" rIns="0" bIns="0" rtlCol="0"/>
            <a:lstStyle/>
            <a:p>
              <a:endParaRPr/>
            </a:p>
          </p:txBody>
        </p:sp>
        <p:sp>
          <p:nvSpPr>
            <p:cNvPr id="10" name="object 10"/>
            <p:cNvSpPr/>
            <p:nvPr/>
          </p:nvSpPr>
          <p:spPr>
            <a:xfrm>
              <a:off x="5161414" y="2566144"/>
              <a:ext cx="337820" cy="6985"/>
            </a:xfrm>
            <a:custGeom>
              <a:avLst/>
              <a:gdLst/>
              <a:ahLst/>
              <a:cxnLst/>
              <a:rect l="l" t="t" r="r" b="b"/>
              <a:pathLst>
                <a:path w="337820" h="6985">
                  <a:moveTo>
                    <a:pt x="0" y="0"/>
                  </a:moveTo>
                  <a:lnTo>
                    <a:pt x="337374" y="6774"/>
                  </a:lnTo>
                </a:path>
              </a:pathLst>
            </a:custGeom>
            <a:ln w="28574">
              <a:solidFill>
                <a:srgbClr val="595959"/>
              </a:solidFill>
            </a:ln>
          </p:spPr>
          <p:txBody>
            <a:bodyPr wrap="square" lIns="0" tIns="0" rIns="0" bIns="0" rtlCol="0"/>
            <a:lstStyle/>
            <a:p>
              <a:endParaRPr/>
            </a:p>
          </p:txBody>
        </p:sp>
        <p:sp>
          <p:nvSpPr>
            <p:cNvPr id="11" name="object 11"/>
            <p:cNvSpPr/>
            <p:nvPr/>
          </p:nvSpPr>
          <p:spPr>
            <a:xfrm>
              <a:off x="5483576" y="2511432"/>
              <a:ext cx="159149" cy="122949"/>
            </a:xfrm>
            <a:prstGeom prst="rect">
              <a:avLst/>
            </a:prstGeom>
            <a:blipFill>
              <a:blip r:embed="rId3" cstate="print"/>
              <a:stretch>
                <a:fillRect/>
              </a:stretch>
            </a:blipFill>
          </p:spPr>
          <p:txBody>
            <a:bodyPr wrap="square" lIns="0" tIns="0" rIns="0" bIns="0" rtlCol="0"/>
            <a:lstStyle/>
            <a:p>
              <a:endParaRPr/>
            </a:p>
          </p:txBody>
        </p:sp>
      </p:grpSp>
      <p:sp>
        <p:nvSpPr>
          <p:cNvPr id="12" name="object 12"/>
          <p:cNvSpPr txBox="1"/>
          <p:nvPr/>
        </p:nvSpPr>
        <p:spPr>
          <a:xfrm>
            <a:off x="213167" y="4054787"/>
            <a:ext cx="1591945" cy="421640"/>
          </a:xfrm>
          <a:prstGeom prst="rect">
            <a:avLst/>
          </a:prstGeom>
        </p:spPr>
        <p:txBody>
          <a:bodyPr vert="horz" wrap="square" lIns="0" tIns="12700" rIns="0" bIns="0" rtlCol="0">
            <a:spAutoFit/>
          </a:bodyPr>
          <a:lstStyle/>
          <a:p>
            <a:pPr marL="12700" marR="5080" indent="137160">
              <a:lnSpc>
                <a:spcPct val="100000"/>
              </a:lnSpc>
              <a:spcBef>
                <a:spcPts val="100"/>
              </a:spcBef>
            </a:pPr>
            <a:r>
              <a:rPr sz="1300" b="1" spc="-5" dirty="0">
                <a:latin typeface="Arial"/>
                <a:cs typeface="Arial"/>
              </a:rPr>
              <a:t>Private pollution  values of party</a:t>
            </a:r>
            <a:r>
              <a:rPr sz="1300" b="1" spc="-85" dirty="0">
                <a:latin typeface="Arial"/>
                <a:cs typeface="Arial"/>
              </a:rPr>
              <a:t> </a:t>
            </a:r>
            <a:r>
              <a:rPr sz="1300" b="1" spc="-5" dirty="0">
                <a:latin typeface="Arial"/>
                <a:cs typeface="Arial"/>
              </a:rPr>
              <a:t>Blue</a:t>
            </a:r>
            <a:endParaRPr sz="1300">
              <a:latin typeface="Arial"/>
              <a:cs typeface="Arial"/>
            </a:endParaRPr>
          </a:p>
        </p:txBody>
      </p:sp>
      <p:sp>
        <p:nvSpPr>
          <p:cNvPr id="13" name="object 13"/>
          <p:cNvSpPr txBox="1"/>
          <p:nvPr/>
        </p:nvSpPr>
        <p:spPr>
          <a:xfrm>
            <a:off x="3210251" y="4054787"/>
            <a:ext cx="1509395" cy="421640"/>
          </a:xfrm>
          <a:prstGeom prst="rect">
            <a:avLst/>
          </a:prstGeom>
        </p:spPr>
        <p:txBody>
          <a:bodyPr vert="horz" wrap="square" lIns="0" tIns="12700" rIns="0" bIns="0" rtlCol="0">
            <a:spAutoFit/>
          </a:bodyPr>
          <a:lstStyle/>
          <a:p>
            <a:pPr marL="461645" marR="5080" indent="-449580">
              <a:lnSpc>
                <a:spcPct val="100000"/>
              </a:lnSpc>
              <a:spcBef>
                <a:spcPts val="100"/>
              </a:spcBef>
            </a:pPr>
            <a:r>
              <a:rPr sz="1300" b="1" spc="-5" dirty="0">
                <a:latin typeface="Arial"/>
                <a:cs typeface="Arial"/>
              </a:rPr>
              <a:t>Shares </a:t>
            </a:r>
            <a:r>
              <a:rPr sz="1300" b="1" dirty="0">
                <a:latin typeface="Arial"/>
                <a:cs typeface="Arial"/>
              </a:rPr>
              <a:t>from </a:t>
            </a:r>
            <a:r>
              <a:rPr sz="1300" b="1" spc="-5" dirty="0">
                <a:latin typeface="Arial"/>
                <a:cs typeface="Arial"/>
              </a:rPr>
              <a:t>all</a:t>
            </a:r>
            <a:r>
              <a:rPr sz="1300" b="1" spc="-100" dirty="0">
                <a:latin typeface="Arial"/>
                <a:cs typeface="Arial"/>
              </a:rPr>
              <a:t> </a:t>
            </a:r>
            <a:r>
              <a:rPr sz="1300" b="1" dirty="0">
                <a:latin typeface="Arial"/>
                <a:cs typeface="Arial"/>
              </a:rPr>
              <a:t>the  </a:t>
            </a:r>
            <a:r>
              <a:rPr sz="1300" b="1" spc="-5" dirty="0">
                <a:latin typeface="Arial"/>
                <a:cs typeface="Arial"/>
              </a:rPr>
              <a:t>servers</a:t>
            </a:r>
            <a:endParaRPr sz="1300">
              <a:latin typeface="Arial"/>
              <a:cs typeface="Arial"/>
            </a:endParaRPr>
          </a:p>
        </p:txBody>
      </p:sp>
      <p:sp>
        <p:nvSpPr>
          <p:cNvPr id="14" name="object 14"/>
          <p:cNvSpPr txBox="1"/>
          <p:nvPr/>
        </p:nvSpPr>
        <p:spPr>
          <a:xfrm>
            <a:off x="5799534" y="4015040"/>
            <a:ext cx="1202055" cy="421640"/>
          </a:xfrm>
          <a:prstGeom prst="rect">
            <a:avLst/>
          </a:prstGeom>
        </p:spPr>
        <p:txBody>
          <a:bodyPr vert="horz" wrap="square" lIns="0" tIns="12700" rIns="0" bIns="0" rtlCol="0">
            <a:spAutoFit/>
          </a:bodyPr>
          <a:lstStyle/>
          <a:p>
            <a:pPr marL="123825" marR="5080" indent="-111760">
              <a:lnSpc>
                <a:spcPct val="100000"/>
              </a:lnSpc>
              <a:spcBef>
                <a:spcPts val="100"/>
              </a:spcBef>
            </a:pPr>
            <a:r>
              <a:rPr sz="1300" b="1" spc="-15" dirty="0">
                <a:latin typeface="Arial"/>
                <a:cs typeface="Arial"/>
              </a:rPr>
              <a:t>Blue’s </a:t>
            </a:r>
            <a:r>
              <a:rPr sz="1300" b="1" spc="-5" dirty="0">
                <a:latin typeface="Arial"/>
                <a:cs typeface="Arial"/>
              </a:rPr>
              <a:t>share</a:t>
            </a:r>
            <a:r>
              <a:rPr sz="1300" b="1" spc="-65" dirty="0">
                <a:latin typeface="Arial"/>
                <a:cs typeface="Arial"/>
              </a:rPr>
              <a:t> </a:t>
            </a:r>
            <a:r>
              <a:rPr sz="1300" b="1" spc="-5" dirty="0">
                <a:latin typeface="Arial"/>
                <a:cs typeface="Arial"/>
              </a:rPr>
              <a:t>of  merged</a:t>
            </a:r>
            <a:r>
              <a:rPr sz="1300" b="1" spc="-35" dirty="0">
                <a:latin typeface="Arial"/>
                <a:cs typeface="Arial"/>
              </a:rPr>
              <a:t> </a:t>
            </a:r>
            <a:r>
              <a:rPr sz="1300" b="1" spc="-5" dirty="0">
                <a:latin typeface="Arial"/>
                <a:cs typeface="Arial"/>
              </a:rPr>
              <a:t>grid</a:t>
            </a:r>
            <a:endParaRPr sz="1300">
              <a:latin typeface="Arial"/>
              <a:cs typeface="Arial"/>
            </a:endParaRPr>
          </a:p>
        </p:txBody>
      </p:sp>
      <p:grpSp>
        <p:nvGrpSpPr>
          <p:cNvPr id="15" name="object 15"/>
          <p:cNvGrpSpPr/>
          <p:nvPr/>
        </p:nvGrpSpPr>
        <p:grpSpPr>
          <a:xfrm>
            <a:off x="2803093" y="530657"/>
            <a:ext cx="163949" cy="589915"/>
            <a:chOff x="2806894" y="558448"/>
            <a:chExt cx="163949" cy="589915"/>
          </a:xfrm>
        </p:grpSpPr>
        <p:sp>
          <p:nvSpPr>
            <p:cNvPr id="16" name="object 16"/>
            <p:cNvSpPr/>
            <p:nvPr/>
          </p:nvSpPr>
          <p:spPr>
            <a:xfrm>
              <a:off x="2897386" y="558448"/>
              <a:ext cx="0" cy="589915"/>
            </a:xfrm>
            <a:custGeom>
              <a:avLst/>
              <a:gdLst/>
              <a:ahLst/>
              <a:cxnLst/>
              <a:rect l="l" t="t" r="r" b="b"/>
              <a:pathLst>
                <a:path h="589915">
                  <a:moveTo>
                    <a:pt x="0" y="0"/>
                  </a:moveTo>
                  <a:lnTo>
                    <a:pt x="0" y="589498"/>
                  </a:lnTo>
                </a:path>
              </a:pathLst>
            </a:custGeom>
            <a:ln w="38099">
              <a:solidFill>
                <a:srgbClr val="93C37C"/>
              </a:solidFill>
            </a:ln>
          </p:spPr>
          <p:txBody>
            <a:bodyPr wrap="square" lIns="0" tIns="0" rIns="0" bIns="0" rtlCol="0"/>
            <a:lstStyle/>
            <a:p>
              <a:endParaRPr dirty="0"/>
            </a:p>
          </p:txBody>
        </p:sp>
        <p:sp>
          <p:nvSpPr>
            <p:cNvPr id="17" name="object 17"/>
            <p:cNvSpPr/>
            <p:nvPr/>
          </p:nvSpPr>
          <p:spPr>
            <a:xfrm>
              <a:off x="2806894" y="928021"/>
              <a:ext cx="163949" cy="211002"/>
            </a:xfrm>
            <a:prstGeom prst="rect">
              <a:avLst/>
            </a:prstGeom>
            <a:blipFill>
              <a:blip r:embed="rId4" cstate="print"/>
              <a:stretch>
                <a:fillRect/>
              </a:stretch>
            </a:blipFill>
          </p:spPr>
          <p:txBody>
            <a:bodyPr wrap="square" lIns="0" tIns="0" rIns="0" bIns="0" rtlCol="0"/>
            <a:lstStyle/>
            <a:p>
              <a:endParaRPr dirty="0"/>
            </a:p>
          </p:txBody>
        </p:sp>
      </p:grpSp>
      <p:graphicFrame>
        <p:nvGraphicFramePr>
          <p:cNvPr id="18" name="object 18"/>
          <p:cNvGraphicFramePr>
            <a:graphicFrameLocks noGrp="1"/>
          </p:cNvGraphicFramePr>
          <p:nvPr/>
        </p:nvGraphicFramePr>
        <p:xfrm>
          <a:off x="5766513" y="1890351"/>
          <a:ext cx="1362074" cy="1241927"/>
        </p:xfrm>
        <a:graphic>
          <a:graphicData uri="http://schemas.openxmlformats.org/drawingml/2006/table">
            <a:tbl>
              <a:tblPr firstRow="1" bandRow="1">
                <a:tableStyleId>{2D5ABB26-0587-4C30-8999-92F81FD0307C}</a:tableStyleId>
              </a:tblPr>
              <a:tblGrid>
                <a:gridCol w="271780">
                  <a:extLst>
                    <a:ext uri="{9D8B030D-6E8A-4147-A177-3AD203B41FA5}">
                      <a16:colId xmlns:a16="http://schemas.microsoft.com/office/drawing/2014/main" val="20000"/>
                    </a:ext>
                  </a:extLst>
                </a:gridCol>
                <a:gridCol w="271780">
                  <a:extLst>
                    <a:ext uri="{9D8B030D-6E8A-4147-A177-3AD203B41FA5}">
                      <a16:colId xmlns:a16="http://schemas.microsoft.com/office/drawing/2014/main" val="20001"/>
                    </a:ext>
                  </a:extLst>
                </a:gridCol>
                <a:gridCol w="271779">
                  <a:extLst>
                    <a:ext uri="{9D8B030D-6E8A-4147-A177-3AD203B41FA5}">
                      <a16:colId xmlns:a16="http://schemas.microsoft.com/office/drawing/2014/main" val="20002"/>
                    </a:ext>
                  </a:extLst>
                </a:gridCol>
                <a:gridCol w="271780">
                  <a:extLst>
                    <a:ext uri="{9D8B030D-6E8A-4147-A177-3AD203B41FA5}">
                      <a16:colId xmlns:a16="http://schemas.microsoft.com/office/drawing/2014/main" val="20003"/>
                    </a:ext>
                  </a:extLst>
                </a:gridCol>
                <a:gridCol w="274955">
                  <a:extLst>
                    <a:ext uri="{9D8B030D-6E8A-4147-A177-3AD203B41FA5}">
                      <a16:colId xmlns:a16="http://schemas.microsoft.com/office/drawing/2014/main" val="20004"/>
                    </a:ext>
                  </a:extLst>
                </a:gridCol>
              </a:tblGrid>
              <a:tr h="247802">
                <a:tc>
                  <a:txBody>
                    <a:bodyPr/>
                    <a:lstStyle/>
                    <a:p>
                      <a:pPr>
                        <a:lnSpc>
                          <a:spcPct val="100000"/>
                        </a:lnSpc>
                      </a:pPr>
                      <a:endParaRPr sz="15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0"/>
                  </a:ext>
                </a:extLst>
              </a:tr>
              <a:tr h="253696">
                <a:tc>
                  <a:txBody>
                    <a:bodyPr/>
                    <a:lstStyle/>
                    <a:p>
                      <a:pPr>
                        <a:lnSpc>
                          <a:spcPct val="100000"/>
                        </a:lnSpc>
                      </a:pPr>
                      <a:endParaRPr sz="15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1"/>
                  </a:ext>
                </a:extLst>
              </a:tr>
              <a:tr h="250731">
                <a:tc>
                  <a:txBody>
                    <a:bodyPr/>
                    <a:lstStyle/>
                    <a:p>
                      <a:pPr>
                        <a:lnSpc>
                          <a:spcPct val="100000"/>
                        </a:lnSpc>
                      </a:pPr>
                      <a:endParaRPr sz="15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extLst>
                  <a:ext uri="{0D108BD9-81ED-4DB2-BD59-A6C34878D82A}">
                    <a16:rowId xmlns:a16="http://schemas.microsoft.com/office/drawing/2014/main" val="10002"/>
                  </a:ext>
                </a:extLst>
              </a:tr>
              <a:tr h="253699">
                <a:tc>
                  <a:txBody>
                    <a:bodyPr/>
                    <a:lstStyle/>
                    <a:p>
                      <a:pPr>
                        <a:lnSpc>
                          <a:spcPct val="100000"/>
                        </a:lnSpc>
                      </a:pPr>
                      <a:endParaRPr sz="15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5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3"/>
                  </a:ext>
                </a:extLst>
              </a:tr>
              <a:tr h="235999">
                <a:tc>
                  <a:txBody>
                    <a:bodyPr/>
                    <a:lstStyle/>
                    <a:p>
                      <a:pPr>
                        <a:lnSpc>
                          <a:spcPct val="100000"/>
                        </a:lnSpc>
                      </a:pPr>
                      <a:endParaRPr sz="1400">
                        <a:latin typeface="Times New Roman"/>
                        <a:cs typeface="Times New Roman"/>
                      </a:endParaRPr>
                    </a:p>
                  </a:txBody>
                  <a:tcPr marL="0" marR="0" marT="0" marB="0">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B6B6B6"/>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tc>
                  <a:txBody>
                    <a:bodyPr/>
                    <a:lstStyle/>
                    <a:p>
                      <a:pPr>
                        <a:lnSpc>
                          <a:spcPct val="100000"/>
                        </a:lnSpc>
                      </a:pPr>
                      <a:endParaRPr sz="1400">
                        <a:latin typeface="Times New Roman"/>
                        <a:cs typeface="Times New Roman"/>
                      </a:endParaRPr>
                    </a:p>
                  </a:txBody>
                  <a:tcPr marL="0" marR="0" marT="0" marB="0">
                    <a:lnL w="28575">
                      <a:solidFill>
                        <a:srgbClr val="6EA8DB"/>
                      </a:solidFill>
                      <a:prstDash val="solid"/>
                    </a:lnL>
                    <a:lnR w="28575">
                      <a:solidFill>
                        <a:srgbClr val="6EA8DB"/>
                      </a:solidFill>
                      <a:prstDash val="solid"/>
                    </a:lnR>
                    <a:lnT w="28575">
                      <a:solidFill>
                        <a:srgbClr val="6EA8DB"/>
                      </a:solidFill>
                      <a:prstDash val="solid"/>
                    </a:lnT>
                    <a:lnB w="28575">
                      <a:solidFill>
                        <a:srgbClr val="6EA8DB"/>
                      </a:solidFill>
                      <a:prstDash val="solid"/>
                    </a:lnB>
                    <a:solidFill>
                      <a:srgbClr val="000000"/>
                    </a:solidFill>
                  </a:tcPr>
                </a:tc>
                <a:extLst>
                  <a:ext uri="{0D108BD9-81ED-4DB2-BD59-A6C34878D82A}">
                    <a16:rowId xmlns:a16="http://schemas.microsoft.com/office/drawing/2014/main" val="10004"/>
                  </a:ext>
                </a:extLst>
              </a:tr>
            </a:tbl>
          </a:graphicData>
        </a:graphic>
      </p:graphicFrame>
      <p:grpSp>
        <p:nvGrpSpPr>
          <p:cNvPr id="19" name="object 19"/>
          <p:cNvGrpSpPr/>
          <p:nvPr/>
        </p:nvGrpSpPr>
        <p:grpSpPr>
          <a:xfrm>
            <a:off x="7260073" y="3864629"/>
            <a:ext cx="209550" cy="222885"/>
            <a:chOff x="7260073" y="3864629"/>
            <a:chExt cx="209550" cy="222885"/>
          </a:xfrm>
        </p:grpSpPr>
        <p:sp>
          <p:nvSpPr>
            <p:cNvPr id="20" name="object 20"/>
            <p:cNvSpPr/>
            <p:nvPr/>
          </p:nvSpPr>
          <p:spPr>
            <a:xfrm>
              <a:off x="7264835" y="3869392"/>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000000"/>
            </a:solidFill>
          </p:spPr>
          <p:txBody>
            <a:bodyPr wrap="square" lIns="0" tIns="0" rIns="0" bIns="0" rtlCol="0"/>
            <a:lstStyle/>
            <a:p>
              <a:endParaRPr/>
            </a:p>
          </p:txBody>
        </p:sp>
        <p:sp>
          <p:nvSpPr>
            <p:cNvPr id="21" name="object 21"/>
            <p:cNvSpPr/>
            <p:nvPr/>
          </p:nvSpPr>
          <p:spPr>
            <a:xfrm>
              <a:off x="7260085" y="3864642"/>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sp>
        <p:nvSpPr>
          <p:cNvPr id="22" name="object 22"/>
          <p:cNvSpPr/>
          <p:nvPr/>
        </p:nvSpPr>
        <p:spPr>
          <a:xfrm>
            <a:off x="7260085" y="4169441"/>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nvGrpSpPr>
          <p:cNvPr id="23" name="object 23"/>
          <p:cNvGrpSpPr/>
          <p:nvPr/>
        </p:nvGrpSpPr>
        <p:grpSpPr>
          <a:xfrm>
            <a:off x="7260073" y="4474228"/>
            <a:ext cx="209550" cy="222885"/>
            <a:chOff x="7260073" y="4474228"/>
            <a:chExt cx="209550" cy="222885"/>
          </a:xfrm>
        </p:grpSpPr>
        <p:sp>
          <p:nvSpPr>
            <p:cNvPr id="24" name="object 24"/>
            <p:cNvSpPr/>
            <p:nvPr/>
          </p:nvSpPr>
          <p:spPr>
            <a:xfrm>
              <a:off x="7264835" y="4478990"/>
              <a:ext cx="200025" cy="213360"/>
            </a:xfrm>
            <a:custGeom>
              <a:avLst/>
              <a:gdLst/>
              <a:ahLst/>
              <a:cxnLst/>
              <a:rect l="l" t="t" r="r" b="b"/>
              <a:pathLst>
                <a:path w="200025" h="213360">
                  <a:moveTo>
                    <a:pt x="199999" y="213349"/>
                  </a:moveTo>
                  <a:lnTo>
                    <a:pt x="0" y="213349"/>
                  </a:lnTo>
                  <a:lnTo>
                    <a:pt x="0" y="0"/>
                  </a:lnTo>
                  <a:lnTo>
                    <a:pt x="199999" y="0"/>
                  </a:lnTo>
                  <a:lnTo>
                    <a:pt x="199999" y="213349"/>
                  </a:lnTo>
                  <a:close/>
                </a:path>
              </a:pathLst>
            </a:custGeom>
            <a:solidFill>
              <a:srgbClr val="CCCCCC"/>
            </a:solidFill>
          </p:spPr>
          <p:txBody>
            <a:bodyPr wrap="square" lIns="0" tIns="0" rIns="0" bIns="0" rtlCol="0"/>
            <a:lstStyle/>
            <a:p>
              <a:endParaRPr/>
            </a:p>
          </p:txBody>
        </p:sp>
        <p:sp>
          <p:nvSpPr>
            <p:cNvPr id="25" name="object 25"/>
            <p:cNvSpPr/>
            <p:nvPr/>
          </p:nvSpPr>
          <p:spPr>
            <a:xfrm>
              <a:off x="7260085" y="4474240"/>
              <a:ext cx="209550" cy="222885"/>
            </a:xfrm>
            <a:custGeom>
              <a:avLst/>
              <a:gdLst/>
              <a:ahLst/>
              <a:cxnLst/>
              <a:rect l="l" t="t" r="r" b="b"/>
              <a:pathLst>
                <a:path w="209550" h="222885">
                  <a:moveTo>
                    <a:pt x="4749" y="0"/>
                  </a:moveTo>
                  <a:lnTo>
                    <a:pt x="4749" y="222849"/>
                  </a:lnTo>
                </a:path>
                <a:path w="209550" h="222885">
                  <a:moveTo>
                    <a:pt x="204749" y="0"/>
                  </a:moveTo>
                  <a:lnTo>
                    <a:pt x="204749" y="222849"/>
                  </a:lnTo>
                </a:path>
                <a:path w="209550" h="222885">
                  <a:moveTo>
                    <a:pt x="0" y="4749"/>
                  </a:moveTo>
                  <a:lnTo>
                    <a:pt x="209499" y="4749"/>
                  </a:lnTo>
                </a:path>
                <a:path w="209550" h="222885">
                  <a:moveTo>
                    <a:pt x="0" y="218099"/>
                  </a:moveTo>
                  <a:lnTo>
                    <a:pt x="209499" y="218099"/>
                  </a:lnTo>
                </a:path>
              </a:pathLst>
            </a:custGeom>
            <a:ln w="9524">
              <a:solidFill>
                <a:srgbClr val="9E9E9E"/>
              </a:solidFill>
            </a:ln>
          </p:spPr>
          <p:txBody>
            <a:bodyPr wrap="square" lIns="0" tIns="0" rIns="0" bIns="0" rtlCol="0"/>
            <a:lstStyle/>
            <a:p>
              <a:endParaRPr/>
            </a:p>
          </p:txBody>
        </p:sp>
      </p:grpSp>
      <p:sp>
        <p:nvSpPr>
          <p:cNvPr id="26" name="object 26"/>
          <p:cNvSpPr txBox="1"/>
          <p:nvPr/>
        </p:nvSpPr>
        <p:spPr>
          <a:xfrm>
            <a:off x="7583234" y="3757119"/>
            <a:ext cx="1527175" cy="939800"/>
          </a:xfrm>
          <a:prstGeom prst="rect">
            <a:avLst/>
          </a:prstGeom>
        </p:spPr>
        <p:txBody>
          <a:bodyPr vert="horz" wrap="square" lIns="0" tIns="104140" rIns="0" bIns="0" rtlCol="0">
            <a:spAutoFit/>
          </a:bodyPr>
          <a:lstStyle/>
          <a:p>
            <a:pPr marL="12700">
              <a:lnSpc>
                <a:spcPct val="100000"/>
              </a:lnSpc>
              <a:spcBef>
                <a:spcPts val="820"/>
              </a:spcBef>
            </a:pPr>
            <a:r>
              <a:rPr sz="1400" dirty="0">
                <a:latin typeface="Arial"/>
                <a:cs typeface="Arial"/>
              </a:rPr>
              <a:t>known</a:t>
            </a:r>
            <a:endParaRPr sz="1400">
              <a:latin typeface="Arial"/>
              <a:cs typeface="Arial"/>
            </a:endParaRPr>
          </a:p>
          <a:p>
            <a:pPr marL="12700" marR="5080">
              <a:lnSpc>
                <a:spcPct val="142900"/>
              </a:lnSpc>
            </a:pPr>
            <a:r>
              <a:rPr sz="1400" spc="-5" dirty="0">
                <a:latin typeface="Arial"/>
                <a:cs typeface="Arial"/>
              </a:rPr>
              <a:t>needs</a:t>
            </a:r>
            <a:r>
              <a:rPr sz="1400" spc="-85" dirty="0">
                <a:latin typeface="Arial"/>
                <a:cs typeface="Arial"/>
              </a:rPr>
              <a:t> </a:t>
            </a:r>
            <a:r>
              <a:rPr sz="1400" spc="-5" dirty="0">
                <a:latin typeface="Arial"/>
                <a:cs typeface="Arial"/>
              </a:rPr>
              <a:t>interpolation  unknown</a:t>
            </a:r>
            <a:endParaRPr sz="1400">
              <a:latin typeface="Arial"/>
              <a:cs typeface="Arial"/>
            </a:endParaRPr>
          </a:p>
        </p:txBody>
      </p:sp>
      <p:grpSp>
        <p:nvGrpSpPr>
          <p:cNvPr id="27" name="object 27"/>
          <p:cNvGrpSpPr/>
          <p:nvPr/>
        </p:nvGrpSpPr>
        <p:grpSpPr>
          <a:xfrm>
            <a:off x="2639119" y="3960817"/>
            <a:ext cx="164465" cy="828040"/>
            <a:chOff x="2639119" y="3960817"/>
            <a:chExt cx="164465" cy="828040"/>
          </a:xfrm>
        </p:grpSpPr>
        <p:sp>
          <p:nvSpPr>
            <p:cNvPr id="28" name="object 28"/>
            <p:cNvSpPr/>
            <p:nvPr/>
          </p:nvSpPr>
          <p:spPr>
            <a:xfrm>
              <a:off x="2716294" y="4152766"/>
              <a:ext cx="5080" cy="617220"/>
            </a:xfrm>
            <a:custGeom>
              <a:avLst/>
              <a:gdLst/>
              <a:ahLst/>
              <a:cxnLst/>
              <a:rect l="l" t="t" r="r" b="b"/>
              <a:pathLst>
                <a:path w="5080" h="617220">
                  <a:moveTo>
                    <a:pt x="0" y="616798"/>
                  </a:moveTo>
                  <a:lnTo>
                    <a:pt x="4824" y="0"/>
                  </a:lnTo>
                </a:path>
              </a:pathLst>
            </a:custGeom>
            <a:ln w="38099">
              <a:solidFill>
                <a:srgbClr val="DF6666"/>
              </a:solidFill>
            </a:ln>
          </p:spPr>
          <p:txBody>
            <a:bodyPr wrap="square" lIns="0" tIns="0" rIns="0" bIns="0" rtlCol="0"/>
            <a:lstStyle/>
            <a:p>
              <a:endParaRPr/>
            </a:p>
          </p:txBody>
        </p:sp>
        <p:sp>
          <p:nvSpPr>
            <p:cNvPr id="29" name="object 29"/>
            <p:cNvSpPr/>
            <p:nvPr/>
          </p:nvSpPr>
          <p:spPr>
            <a:xfrm>
              <a:off x="2639119" y="3960817"/>
              <a:ext cx="163974" cy="211474"/>
            </a:xfrm>
            <a:prstGeom prst="rect">
              <a:avLst/>
            </a:prstGeom>
            <a:blipFill>
              <a:blip r:embed="rId5" cstate="print"/>
              <a:stretch>
                <a:fillRect/>
              </a:stretch>
            </a:blipFill>
          </p:spPr>
          <p:txBody>
            <a:bodyPr wrap="square" lIns="0" tIns="0" rIns="0" bIns="0" rtlCol="0"/>
            <a:lstStyle/>
            <a:p>
              <a:endParaRPr/>
            </a:p>
          </p:txBody>
        </p:sp>
      </p:grpSp>
      <p:sp>
        <p:nvSpPr>
          <p:cNvPr id="30" name="object 30"/>
          <p:cNvSpPr/>
          <p:nvPr/>
        </p:nvSpPr>
        <p:spPr>
          <a:xfrm>
            <a:off x="2077983" y="2504657"/>
            <a:ext cx="158249" cy="122974"/>
          </a:xfrm>
          <a:prstGeom prst="rect">
            <a:avLst/>
          </a:prstGeom>
          <a:blipFill>
            <a:blip r:embed="rId6" cstate="print"/>
            <a:stretch>
              <a:fillRect/>
            </a:stretch>
          </a:blipFill>
        </p:spPr>
        <p:txBody>
          <a:bodyPr wrap="square" lIns="0" tIns="0" rIns="0" bIns="0" rtlCol="0"/>
          <a:lstStyle/>
          <a:p>
            <a:endParaRPr/>
          </a:p>
        </p:txBody>
      </p:sp>
      <p:sp>
        <p:nvSpPr>
          <p:cNvPr id="31" name="object 31"/>
          <p:cNvSpPr txBox="1">
            <a:spLocks noGrp="1"/>
          </p:cNvSpPr>
          <p:nvPr>
            <p:ph type="title"/>
          </p:nvPr>
        </p:nvSpPr>
        <p:spPr>
          <a:xfrm>
            <a:off x="184866" y="95845"/>
            <a:ext cx="8382000" cy="400110"/>
          </a:xfrm>
          <a:prstGeom prst="rect">
            <a:avLst/>
          </a:prstGeom>
        </p:spPr>
        <p:txBody>
          <a:bodyPr vert="horz" wrap="square" lIns="0" tIns="15240" rIns="0" bIns="0" rtlCol="0">
            <a:spAutoFit/>
          </a:bodyPr>
          <a:lstStyle/>
          <a:p>
            <a:pPr marL="12700">
              <a:lnSpc>
                <a:spcPct val="100000"/>
              </a:lnSpc>
              <a:spcBef>
                <a:spcPts val="120"/>
              </a:spcBef>
            </a:pPr>
            <a:r>
              <a:rPr lang="en-IN" spc="5" dirty="0"/>
              <a:t>Experiments setting and </a:t>
            </a:r>
            <a:r>
              <a:rPr spc="5" dirty="0"/>
              <a:t>Preprocessing </a:t>
            </a:r>
            <a:r>
              <a:rPr dirty="0"/>
              <a:t>for</a:t>
            </a:r>
            <a:r>
              <a:rPr spc="-50" dirty="0"/>
              <a:t> </a:t>
            </a:r>
            <a:r>
              <a:rPr dirty="0"/>
              <a:t>Interpolation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97A7"/>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2306</TotalTime>
  <Words>4477</Words>
  <Application>Microsoft Office PowerPoint</Application>
  <PresentationFormat>On-screen Show (16:9)</PresentationFormat>
  <Paragraphs>282</Paragraphs>
  <Slides>34</Slides>
  <Notes>27</Notes>
  <HiddenSlides>2</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34</vt:i4>
      </vt:variant>
    </vt:vector>
  </HeadingPairs>
  <TitlesOfParts>
    <vt:vector size="49" baseType="lpstr">
      <vt:lpstr>-apple-system</vt:lpstr>
      <vt:lpstr>Arial</vt:lpstr>
      <vt:lpstr>ArialMT</vt:lpstr>
      <vt:lpstr>Calibri</vt:lpstr>
      <vt:lpstr>Carlito</vt:lpstr>
      <vt:lpstr>CMR12</vt:lpstr>
      <vt:lpstr>CMSY10</vt:lpstr>
      <vt:lpstr>CMTT12</vt:lpstr>
      <vt:lpstr>Courier New</vt:lpstr>
      <vt:lpstr>Helvetica Neue</vt:lpstr>
      <vt:lpstr>Lato</vt:lpstr>
      <vt:lpstr>NimbusRomNo9L-Medi</vt:lpstr>
      <vt:lpstr>Rockwell</vt:lpstr>
      <vt:lpstr>Times New Roman</vt:lpstr>
      <vt:lpstr>Office Theme</vt:lpstr>
      <vt:lpstr>Privacy Preserving Machine Learning Training</vt:lpstr>
      <vt:lpstr>Frist Usecase - Secure Pollution Prediction using  GCN’s and GP   in Delhi-NCR</vt:lpstr>
      <vt:lpstr>Problem Description</vt:lpstr>
      <vt:lpstr>Prac2PC</vt:lpstr>
      <vt:lpstr>Extending Prac2PC to PracMPC</vt:lpstr>
      <vt:lpstr>Phases of the Project</vt:lpstr>
      <vt:lpstr>Background - Secure Multi Party Computation (MPC)</vt:lpstr>
      <vt:lpstr>CrypTen</vt:lpstr>
      <vt:lpstr>Experiments setting and Preprocessing for Interpolation</vt:lpstr>
      <vt:lpstr> GCN for Interpolation</vt:lpstr>
      <vt:lpstr>PowerPoint Presentation</vt:lpstr>
      <vt:lpstr>Training Loss</vt:lpstr>
      <vt:lpstr>Some drawbacks and issues of GCN interpolation</vt:lpstr>
      <vt:lpstr> GP for Interpolation</vt:lpstr>
      <vt:lpstr>Gaussian Process</vt:lpstr>
      <vt:lpstr>GP contd…</vt:lpstr>
      <vt:lpstr>Why use GP over GCNs</vt:lpstr>
      <vt:lpstr>Libraries explored for GP - Gpytorch</vt:lpstr>
      <vt:lpstr>GP trained on Pollution Dataset</vt:lpstr>
      <vt:lpstr>Challenges while deploying Crypten on gpytorch</vt:lpstr>
      <vt:lpstr>Challenges: Porting to newer version of Crypten</vt:lpstr>
      <vt:lpstr>Zero tensor multiplication bug</vt:lpstr>
      <vt:lpstr>Inference</vt:lpstr>
      <vt:lpstr>PPML training</vt:lpstr>
      <vt:lpstr>Challenges in Deployment to Crypten</vt:lpstr>
      <vt:lpstr>Deployment to Crypten</vt:lpstr>
      <vt:lpstr>Roads Ahead</vt:lpstr>
      <vt:lpstr>PowerPoint Presentation</vt:lpstr>
      <vt:lpstr>PowerPoint Presentation</vt:lpstr>
      <vt:lpstr>PowerPoint Presentation</vt:lpstr>
      <vt:lpstr>Why are we pursuing?   Sample experiment, Sensor is cheap, gives real time estimates.</vt:lpstr>
      <vt:lpstr>Inference of current model trainings</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Prac2PC extension to MPC</dc:title>
  <cp:lastModifiedBy>Gauri Gupta</cp:lastModifiedBy>
  <cp:revision>17</cp:revision>
  <dcterms:created xsi:type="dcterms:W3CDTF">2021-10-06T10:45:20Z</dcterms:created>
  <dcterms:modified xsi:type="dcterms:W3CDTF">2022-07-08T15:28:14Z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2021-10-06T00:00:00Z</vt:filetime>
  </property>
</Properties>
</file>